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5" r:id="rId3"/>
    <p:sldId id="397" r:id="rId4"/>
    <p:sldId id="358" r:id="rId5"/>
    <p:sldId id="398" r:id="rId6"/>
    <p:sldId id="366" r:id="rId7"/>
    <p:sldId id="357" r:id="rId8"/>
    <p:sldId id="359" r:id="rId9"/>
    <p:sldId id="360" r:id="rId10"/>
    <p:sldId id="361" r:id="rId11"/>
    <p:sldId id="362" r:id="rId12"/>
    <p:sldId id="365" r:id="rId13"/>
    <p:sldId id="363" r:id="rId14"/>
    <p:sldId id="309" r:id="rId15"/>
    <p:sldId id="310" r:id="rId16"/>
    <p:sldId id="311" r:id="rId17"/>
    <p:sldId id="312" r:id="rId18"/>
    <p:sldId id="355" r:id="rId19"/>
    <p:sldId id="396" r:id="rId20"/>
    <p:sldId id="393" r:id="rId21"/>
    <p:sldId id="394" r:id="rId22"/>
    <p:sldId id="395" r:id="rId23"/>
    <p:sldId id="313" r:id="rId24"/>
    <p:sldId id="314" r:id="rId25"/>
    <p:sldId id="320" r:id="rId26"/>
    <p:sldId id="321" r:id="rId27"/>
    <p:sldId id="276" r:id="rId28"/>
    <p:sldId id="425" r:id="rId29"/>
    <p:sldId id="424" r:id="rId30"/>
    <p:sldId id="399" r:id="rId31"/>
    <p:sldId id="426" r:id="rId32"/>
    <p:sldId id="305" r:id="rId33"/>
    <p:sldId id="306" r:id="rId34"/>
    <p:sldId id="307" r:id="rId35"/>
    <p:sldId id="318" r:id="rId36"/>
    <p:sldId id="427" r:id="rId37"/>
    <p:sldId id="428" r:id="rId38"/>
    <p:sldId id="384" r:id="rId39"/>
    <p:sldId id="429" r:id="rId40"/>
    <p:sldId id="430" r:id="rId41"/>
    <p:sldId id="323" r:id="rId42"/>
    <p:sldId id="383" r:id="rId43"/>
    <p:sldId id="386" r:id="rId44"/>
    <p:sldId id="375" r:id="rId45"/>
    <p:sldId id="381" r:id="rId46"/>
    <p:sldId id="377" r:id="rId47"/>
    <p:sldId id="380" r:id="rId48"/>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0" d="100"/>
          <a:sy n="60" d="100"/>
        </p:scale>
        <p:origin x="18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B64E5F1-824B-F696-1FD2-781B74A4D4B7}"/>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13D021B1-2500-36B6-3FDE-121ACBEF7A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BC67AF87-442F-1FCA-2FDB-9BB97B9944A8}"/>
              </a:ext>
            </a:extLst>
          </p:cNvPr>
          <p:cNvSpPr>
            <a:spLocks noGrp="1"/>
          </p:cNvSpPr>
          <p:nvPr>
            <p:ph type="dt" sz="half" idx="10"/>
          </p:nvPr>
        </p:nvSpPr>
        <p:spPr/>
        <p:txBody>
          <a:bodyPr/>
          <a:lstStyle/>
          <a:p>
            <a:fld id="{2024E74E-5F43-45F6-84A6-D98DB9DF879F}" type="datetimeFigureOut">
              <a:rPr lang="it-IT" smtClean="0"/>
              <a:t>26/10/2024</a:t>
            </a:fld>
            <a:endParaRPr lang="it-IT"/>
          </a:p>
        </p:txBody>
      </p:sp>
      <p:sp>
        <p:nvSpPr>
          <p:cNvPr id="5" name="Segnaposto piè di pagina 4">
            <a:extLst>
              <a:ext uri="{FF2B5EF4-FFF2-40B4-BE49-F238E27FC236}">
                <a16:creationId xmlns:a16="http://schemas.microsoft.com/office/drawing/2014/main" id="{4EC0F8A2-4CC1-9EEF-DE80-4E495935441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73D61F9-E2EE-00DC-2231-29382F017C1D}"/>
              </a:ext>
            </a:extLst>
          </p:cNvPr>
          <p:cNvSpPr>
            <a:spLocks noGrp="1"/>
          </p:cNvSpPr>
          <p:nvPr>
            <p:ph type="sldNum" sz="quarter" idx="12"/>
          </p:nvPr>
        </p:nvSpPr>
        <p:spPr/>
        <p:txBody>
          <a:bodyPr/>
          <a:lstStyle/>
          <a:p>
            <a:fld id="{C00DD4C1-6573-450F-AFD8-C4DE681FEF61}" type="slidenum">
              <a:rPr lang="it-IT" smtClean="0"/>
              <a:t>‹N›</a:t>
            </a:fld>
            <a:endParaRPr lang="it-IT"/>
          </a:p>
        </p:txBody>
      </p:sp>
    </p:spTree>
    <p:extLst>
      <p:ext uri="{BB962C8B-B14F-4D97-AF65-F5344CB8AC3E}">
        <p14:creationId xmlns:p14="http://schemas.microsoft.com/office/powerpoint/2010/main" val="28167104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2FA5D6-DA52-8980-F711-81B790922609}"/>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89A6AF35-82D6-8C7E-B4A1-6E59755CB773}"/>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360DFD6-EE60-2219-F38A-88FB7BBB0ECC}"/>
              </a:ext>
            </a:extLst>
          </p:cNvPr>
          <p:cNvSpPr>
            <a:spLocks noGrp="1"/>
          </p:cNvSpPr>
          <p:nvPr>
            <p:ph type="dt" sz="half" idx="10"/>
          </p:nvPr>
        </p:nvSpPr>
        <p:spPr/>
        <p:txBody>
          <a:bodyPr/>
          <a:lstStyle/>
          <a:p>
            <a:fld id="{2024E74E-5F43-45F6-84A6-D98DB9DF879F}" type="datetimeFigureOut">
              <a:rPr lang="it-IT" smtClean="0"/>
              <a:t>26/10/2024</a:t>
            </a:fld>
            <a:endParaRPr lang="it-IT"/>
          </a:p>
        </p:txBody>
      </p:sp>
      <p:sp>
        <p:nvSpPr>
          <p:cNvPr id="5" name="Segnaposto piè di pagina 4">
            <a:extLst>
              <a:ext uri="{FF2B5EF4-FFF2-40B4-BE49-F238E27FC236}">
                <a16:creationId xmlns:a16="http://schemas.microsoft.com/office/drawing/2014/main" id="{7C83B327-E960-C4E4-84CD-643D05A2CEB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70C9D1D-657F-DD05-7120-2D20AB177FAE}"/>
              </a:ext>
            </a:extLst>
          </p:cNvPr>
          <p:cNvSpPr>
            <a:spLocks noGrp="1"/>
          </p:cNvSpPr>
          <p:nvPr>
            <p:ph type="sldNum" sz="quarter" idx="12"/>
          </p:nvPr>
        </p:nvSpPr>
        <p:spPr/>
        <p:txBody>
          <a:bodyPr/>
          <a:lstStyle/>
          <a:p>
            <a:fld id="{C00DD4C1-6573-450F-AFD8-C4DE681FEF61}" type="slidenum">
              <a:rPr lang="it-IT" smtClean="0"/>
              <a:t>‹N›</a:t>
            </a:fld>
            <a:endParaRPr lang="it-IT"/>
          </a:p>
        </p:txBody>
      </p:sp>
    </p:spTree>
    <p:extLst>
      <p:ext uri="{BB962C8B-B14F-4D97-AF65-F5344CB8AC3E}">
        <p14:creationId xmlns:p14="http://schemas.microsoft.com/office/powerpoint/2010/main" val="41218834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8DF4991F-4563-C8B2-7492-A02394770EFE}"/>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F33CDDB-988A-6356-29B2-6EB6A14FB5FA}"/>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26B2AA4-9027-63CA-E6A5-DB264923A57A}"/>
              </a:ext>
            </a:extLst>
          </p:cNvPr>
          <p:cNvSpPr>
            <a:spLocks noGrp="1"/>
          </p:cNvSpPr>
          <p:nvPr>
            <p:ph type="dt" sz="half" idx="10"/>
          </p:nvPr>
        </p:nvSpPr>
        <p:spPr/>
        <p:txBody>
          <a:bodyPr/>
          <a:lstStyle/>
          <a:p>
            <a:fld id="{2024E74E-5F43-45F6-84A6-D98DB9DF879F}" type="datetimeFigureOut">
              <a:rPr lang="it-IT" smtClean="0"/>
              <a:t>26/10/2024</a:t>
            </a:fld>
            <a:endParaRPr lang="it-IT"/>
          </a:p>
        </p:txBody>
      </p:sp>
      <p:sp>
        <p:nvSpPr>
          <p:cNvPr id="5" name="Segnaposto piè di pagina 4">
            <a:extLst>
              <a:ext uri="{FF2B5EF4-FFF2-40B4-BE49-F238E27FC236}">
                <a16:creationId xmlns:a16="http://schemas.microsoft.com/office/drawing/2014/main" id="{D87FF477-63A3-F629-48BC-1D4A1940E81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04A89FD-EC8A-97B6-C2D9-7B2DF041E7D9}"/>
              </a:ext>
            </a:extLst>
          </p:cNvPr>
          <p:cNvSpPr>
            <a:spLocks noGrp="1"/>
          </p:cNvSpPr>
          <p:nvPr>
            <p:ph type="sldNum" sz="quarter" idx="12"/>
          </p:nvPr>
        </p:nvSpPr>
        <p:spPr/>
        <p:txBody>
          <a:bodyPr/>
          <a:lstStyle/>
          <a:p>
            <a:fld id="{C00DD4C1-6573-450F-AFD8-C4DE681FEF61}" type="slidenum">
              <a:rPr lang="it-IT" smtClean="0"/>
              <a:t>‹N›</a:t>
            </a:fld>
            <a:endParaRPr lang="it-IT"/>
          </a:p>
        </p:txBody>
      </p:sp>
    </p:spTree>
    <p:extLst>
      <p:ext uri="{BB962C8B-B14F-4D97-AF65-F5344CB8AC3E}">
        <p14:creationId xmlns:p14="http://schemas.microsoft.com/office/powerpoint/2010/main" val="22690503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B274C2F-25DF-B856-CC48-388E4A4D7E8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D67FC939-42A9-0EE5-C702-3D683D0D0985}"/>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3A5C173-1E0A-1EE7-99EB-2B60C04F795B}"/>
              </a:ext>
            </a:extLst>
          </p:cNvPr>
          <p:cNvSpPr>
            <a:spLocks noGrp="1"/>
          </p:cNvSpPr>
          <p:nvPr>
            <p:ph type="dt" sz="half" idx="10"/>
          </p:nvPr>
        </p:nvSpPr>
        <p:spPr/>
        <p:txBody>
          <a:bodyPr/>
          <a:lstStyle/>
          <a:p>
            <a:fld id="{2024E74E-5F43-45F6-84A6-D98DB9DF879F}" type="datetimeFigureOut">
              <a:rPr lang="it-IT" smtClean="0"/>
              <a:t>26/10/2024</a:t>
            </a:fld>
            <a:endParaRPr lang="it-IT"/>
          </a:p>
        </p:txBody>
      </p:sp>
      <p:sp>
        <p:nvSpPr>
          <p:cNvPr id="5" name="Segnaposto piè di pagina 4">
            <a:extLst>
              <a:ext uri="{FF2B5EF4-FFF2-40B4-BE49-F238E27FC236}">
                <a16:creationId xmlns:a16="http://schemas.microsoft.com/office/drawing/2014/main" id="{194D5A92-551A-D827-102E-F561175AF65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AF8213D-B976-122F-DE12-A20CAF714A08}"/>
              </a:ext>
            </a:extLst>
          </p:cNvPr>
          <p:cNvSpPr>
            <a:spLocks noGrp="1"/>
          </p:cNvSpPr>
          <p:nvPr>
            <p:ph type="sldNum" sz="quarter" idx="12"/>
          </p:nvPr>
        </p:nvSpPr>
        <p:spPr/>
        <p:txBody>
          <a:bodyPr/>
          <a:lstStyle/>
          <a:p>
            <a:fld id="{C00DD4C1-6573-450F-AFD8-C4DE681FEF61}" type="slidenum">
              <a:rPr lang="it-IT" smtClean="0"/>
              <a:t>‹N›</a:t>
            </a:fld>
            <a:endParaRPr lang="it-IT"/>
          </a:p>
        </p:txBody>
      </p:sp>
    </p:spTree>
    <p:extLst>
      <p:ext uri="{BB962C8B-B14F-4D97-AF65-F5344CB8AC3E}">
        <p14:creationId xmlns:p14="http://schemas.microsoft.com/office/powerpoint/2010/main" val="29897566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56DDD4-C0D3-DA69-9509-A5961F0FFD8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55D87A65-20BC-AC19-D5AF-BB7C0512FFE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9E1B0FE1-6E02-4BC4-36E9-A4A416C5BC0B}"/>
              </a:ext>
            </a:extLst>
          </p:cNvPr>
          <p:cNvSpPr>
            <a:spLocks noGrp="1"/>
          </p:cNvSpPr>
          <p:nvPr>
            <p:ph type="dt" sz="half" idx="10"/>
          </p:nvPr>
        </p:nvSpPr>
        <p:spPr/>
        <p:txBody>
          <a:bodyPr/>
          <a:lstStyle/>
          <a:p>
            <a:fld id="{2024E74E-5F43-45F6-84A6-D98DB9DF879F}" type="datetimeFigureOut">
              <a:rPr lang="it-IT" smtClean="0"/>
              <a:t>26/10/2024</a:t>
            </a:fld>
            <a:endParaRPr lang="it-IT"/>
          </a:p>
        </p:txBody>
      </p:sp>
      <p:sp>
        <p:nvSpPr>
          <p:cNvPr id="5" name="Segnaposto piè di pagina 4">
            <a:extLst>
              <a:ext uri="{FF2B5EF4-FFF2-40B4-BE49-F238E27FC236}">
                <a16:creationId xmlns:a16="http://schemas.microsoft.com/office/drawing/2014/main" id="{09922BDF-107A-E70E-0C91-4F301C8E1E6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4FD5F54-9C04-8D39-DA26-740546527CA2}"/>
              </a:ext>
            </a:extLst>
          </p:cNvPr>
          <p:cNvSpPr>
            <a:spLocks noGrp="1"/>
          </p:cNvSpPr>
          <p:nvPr>
            <p:ph type="sldNum" sz="quarter" idx="12"/>
          </p:nvPr>
        </p:nvSpPr>
        <p:spPr/>
        <p:txBody>
          <a:bodyPr/>
          <a:lstStyle/>
          <a:p>
            <a:fld id="{C00DD4C1-6573-450F-AFD8-C4DE681FEF61}" type="slidenum">
              <a:rPr lang="it-IT" smtClean="0"/>
              <a:t>‹N›</a:t>
            </a:fld>
            <a:endParaRPr lang="it-IT"/>
          </a:p>
        </p:txBody>
      </p:sp>
    </p:spTree>
    <p:extLst>
      <p:ext uri="{BB962C8B-B14F-4D97-AF65-F5344CB8AC3E}">
        <p14:creationId xmlns:p14="http://schemas.microsoft.com/office/powerpoint/2010/main" val="4740178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7B668B-2F5A-251E-F1C7-1EED7261CE3C}"/>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3E61156-A11F-5A7D-9A3D-9E9D8FF80935}"/>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C661A7A3-9383-3EBD-BFAC-F90E6543986B}"/>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2B6C8817-F75A-B91D-90B5-2D7DE9D4CA0B}"/>
              </a:ext>
            </a:extLst>
          </p:cNvPr>
          <p:cNvSpPr>
            <a:spLocks noGrp="1"/>
          </p:cNvSpPr>
          <p:nvPr>
            <p:ph type="dt" sz="half" idx="10"/>
          </p:nvPr>
        </p:nvSpPr>
        <p:spPr/>
        <p:txBody>
          <a:bodyPr/>
          <a:lstStyle/>
          <a:p>
            <a:fld id="{2024E74E-5F43-45F6-84A6-D98DB9DF879F}" type="datetimeFigureOut">
              <a:rPr lang="it-IT" smtClean="0"/>
              <a:t>26/10/2024</a:t>
            </a:fld>
            <a:endParaRPr lang="it-IT"/>
          </a:p>
        </p:txBody>
      </p:sp>
      <p:sp>
        <p:nvSpPr>
          <p:cNvPr id="6" name="Segnaposto piè di pagina 5">
            <a:extLst>
              <a:ext uri="{FF2B5EF4-FFF2-40B4-BE49-F238E27FC236}">
                <a16:creationId xmlns:a16="http://schemas.microsoft.com/office/drawing/2014/main" id="{E6C2080D-C61D-A1DE-855A-8C62FAE8DAA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AC079AD-8AC3-3F55-9437-D40B38A0A931}"/>
              </a:ext>
            </a:extLst>
          </p:cNvPr>
          <p:cNvSpPr>
            <a:spLocks noGrp="1"/>
          </p:cNvSpPr>
          <p:nvPr>
            <p:ph type="sldNum" sz="quarter" idx="12"/>
          </p:nvPr>
        </p:nvSpPr>
        <p:spPr/>
        <p:txBody>
          <a:bodyPr/>
          <a:lstStyle/>
          <a:p>
            <a:fld id="{C00DD4C1-6573-450F-AFD8-C4DE681FEF61}" type="slidenum">
              <a:rPr lang="it-IT" smtClean="0"/>
              <a:t>‹N›</a:t>
            </a:fld>
            <a:endParaRPr lang="it-IT"/>
          </a:p>
        </p:txBody>
      </p:sp>
    </p:spTree>
    <p:extLst>
      <p:ext uri="{BB962C8B-B14F-4D97-AF65-F5344CB8AC3E}">
        <p14:creationId xmlns:p14="http://schemas.microsoft.com/office/powerpoint/2010/main" val="201121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311CB3-3826-33C0-F83E-EC5792B04493}"/>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22E408BF-CA16-C951-2BF8-227C54CF2C1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53187C3A-81AF-AA5C-0756-5D26AD491422}"/>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9C5AB00F-335A-7999-4811-F5B7E0939AB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913B80F2-4F34-465F-4930-DFF891CD7439}"/>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12122F8B-E5B5-7367-9376-2A5B91486805}"/>
              </a:ext>
            </a:extLst>
          </p:cNvPr>
          <p:cNvSpPr>
            <a:spLocks noGrp="1"/>
          </p:cNvSpPr>
          <p:nvPr>
            <p:ph type="dt" sz="half" idx="10"/>
          </p:nvPr>
        </p:nvSpPr>
        <p:spPr/>
        <p:txBody>
          <a:bodyPr/>
          <a:lstStyle/>
          <a:p>
            <a:fld id="{2024E74E-5F43-45F6-84A6-D98DB9DF879F}" type="datetimeFigureOut">
              <a:rPr lang="it-IT" smtClean="0"/>
              <a:t>26/10/2024</a:t>
            </a:fld>
            <a:endParaRPr lang="it-IT"/>
          </a:p>
        </p:txBody>
      </p:sp>
      <p:sp>
        <p:nvSpPr>
          <p:cNvPr id="8" name="Segnaposto piè di pagina 7">
            <a:extLst>
              <a:ext uri="{FF2B5EF4-FFF2-40B4-BE49-F238E27FC236}">
                <a16:creationId xmlns:a16="http://schemas.microsoft.com/office/drawing/2014/main" id="{4DE66229-A69B-01E3-EAA8-D8674A7EF6E6}"/>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B48A3F79-2382-B7AE-2F50-75518C321477}"/>
              </a:ext>
            </a:extLst>
          </p:cNvPr>
          <p:cNvSpPr>
            <a:spLocks noGrp="1"/>
          </p:cNvSpPr>
          <p:nvPr>
            <p:ph type="sldNum" sz="quarter" idx="12"/>
          </p:nvPr>
        </p:nvSpPr>
        <p:spPr/>
        <p:txBody>
          <a:bodyPr/>
          <a:lstStyle/>
          <a:p>
            <a:fld id="{C00DD4C1-6573-450F-AFD8-C4DE681FEF61}" type="slidenum">
              <a:rPr lang="it-IT" smtClean="0"/>
              <a:t>‹N›</a:t>
            </a:fld>
            <a:endParaRPr lang="it-IT"/>
          </a:p>
        </p:txBody>
      </p:sp>
    </p:spTree>
    <p:extLst>
      <p:ext uri="{BB962C8B-B14F-4D97-AF65-F5344CB8AC3E}">
        <p14:creationId xmlns:p14="http://schemas.microsoft.com/office/powerpoint/2010/main" val="3212988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4C97B4-1199-5ADE-30B5-B0155768FDCD}"/>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71B9A8ED-03C3-FBD8-B885-91390FCA3F51}"/>
              </a:ext>
            </a:extLst>
          </p:cNvPr>
          <p:cNvSpPr>
            <a:spLocks noGrp="1"/>
          </p:cNvSpPr>
          <p:nvPr>
            <p:ph type="dt" sz="half" idx="10"/>
          </p:nvPr>
        </p:nvSpPr>
        <p:spPr/>
        <p:txBody>
          <a:bodyPr/>
          <a:lstStyle/>
          <a:p>
            <a:fld id="{2024E74E-5F43-45F6-84A6-D98DB9DF879F}" type="datetimeFigureOut">
              <a:rPr lang="it-IT" smtClean="0"/>
              <a:t>26/10/2024</a:t>
            </a:fld>
            <a:endParaRPr lang="it-IT"/>
          </a:p>
        </p:txBody>
      </p:sp>
      <p:sp>
        <p:nvSpPr>
          <p:cNvPr id="4" name="Segnaposto piè di pagina 3">
            <a:extLst>
              <a:ext uri="{FF2B5EF4-FFF2-40B4-BE49-F238E27FC236}">
                <a16:creationId xmlns:a16="http://schemas.microsoft.com/office/drawing/2014/main" id="{A6B5E644-D55F-AD71-14F4-2F8BEC252CB7}"/>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758B2F11-1AF6-7A81-8E5F-466233360D0C}"/>
              </a:ext>
            </a:extLst>
          </p:cNvPr>
          <p:cNvSpPr>
            <a:spLocks noGrp="1"/>
          </p:cNvSpPr>
          <p:nvPr>
            <p:ph type="sldNum" sz="quarter" idx="12"/>
          </p:nvPr>
        </p:nvSpPr>
        <p:spPr/>
        <p:txBody>
          <a:bodyPr/>
          <a:lstStyle/>
          <a:p>
            <a:fld id="{C00DD4C1-6573-450F-AFD8-C4DE681FEF61}" type="slidenum">
              <a:rPr lang="it-IT" smtClean="0"/>
              <a:t>‹N›</a:t>
            </a:fld>
            <a:endParaRPr lang="it-IT"/>
          </a:p>
        </p:txBody>
      </p:sp>
    </p:spTree>
    <p:extLst>
      <p:ext uri="{BB962C8B-B14F-4D97-AF65-F5344CB8AC3E}">
        <p14:creationId xmlns:p14="http://schemas.microsoft.com/office/powerpoint/2010/main" val="40850217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B33A8CFD-1EB5-4051-FEFA-5089C3A72A7F}"/>
              </a:ext>
            </a:extLst>
          </p:cNvPr>
          <p:cNvSpPr>
            <a:spLocks noGrp="1"/>
          </p:cNvSpPr>
          <p:nvPr>
            <p:ph type="dt" sz="half" idx="10"/>
          </p:nvPr>
        </p:nvSpPr>
        <p:spPr/>
        <p:txBody>
          <a:bodyPr/>
          <a:lstStyle/>
          <a:p>
            <a:fld id="{2024E74E-5F43-45F6-84A6-D98DB9DF879F}" type="datetimeFigureOut">
              <a:rPr lang="it-IT" smtClean="0"/>
              <a:t>26/10/2024</a:t>
            </a:fld>
            <a:endParaRPr lang="it-IT"/>
          </a:p>
        </p:txBody>
      </p:sp>
      <p:sp>
        <p:nvSpPr>
          <p:cNvPr id="3" name="Segnaposto piè di pagina 2">
            <a:extLst>
              <a:ext uri="{FF2B5EF4-FFF2-40B4-BE49-F238E27FC236}">
                <a16:creationId xmlns:a16="http://schemas.microsoft.com/office/drawing/2014/main" id="{73254D61-94FC-AAD8-5D03-274BB67C19B4}"/>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750C4367-71A4-0383-95C1-63893FBC07BC}"/>
              </a:ext>
            </a:extLst>
          </p:cNvPr>
          <p:cNvSpPr>
            <a:spLocks noGrp="1"/>
          </p:cNvSpPr>
          <p:nvPr>
            <p:ph type="sldNum" sz="quarter" idx="12"/>
          </p:nvPr>
        </p:nvSpPr>
        <p:spPr/>
        <p:txBody>
          <a:bodyPr/>
          <a:lstStyle/>
          <a:p>
            <a:fld id="{C00DD4C1-6573-450F-AFD8-C4DE681FEF61}" type="slidenum">
              <a:rPr lang="it-IT" smtClean="0"/>
              <a:t>‹N›</a:t>
            </a:fld>
            <a:endParaRPr lang="it-IT"/>
          </a:p>
        </p:txBody>
      </p:sp>
    </p:spTree>
    <p:extLst>
      <p:ext uri="{BB962C8B-B14F-4D97-AF65-F5344CB8AC3E}">
        <p14:creationId xmlns:p14="http://schemas.microsoft.com/office/powerpoint/2010/main" val="20753650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8DA9F3-898E-2F90-0669-AC2074E369C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CC77A94-C9D9-FA1F-1938-09140C8C554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CB2D6EC1-6CCB-839A-CF93-B6A93B98CC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670E92DD-F4C5-E4AF-8EF8-328261C6A9F7}"/>
              </a:ext>
            </a:extLst>
          </p:cNvPr>
          <p:cNvSpPr>
            <a:spLocks noGrp="1"/>
          </p:cNvSpPr>
          <p:nvPr>
            <p:ph type="dt" sz="half" idx="10"/>
          </p:nvPr>
        </p:nvSpPr>
        <p:spPr/>
        <p:txBody>
          <a:bodyPr/>
          <a:lstStyle/>
          <a:p>
            <a:fld id="{2024E74E-5F43-45F6-84A6-D98DB9DF879F}" type="datetimeFigureOut">
              <a:rPr lang="it-IT" smtClean="0"/>
              <a:t>26/10/2024</a:t>
            </a:fld>
            <a:endParaRPr lang="it-IT"/>
          </a:p>
        </p:txBody>
      </p:sp>
      <p:sp>
        <p:nvSpPr>
          <p:cNvPr id="6" name="Segnaposto piè di pagina 5">
            <a:extLst>
              <a:ext uri="{FF2B5EF4-FFF2-40B4-BE49-F238E27FC236}">
                <a16:creationId xmlns:a16="http://schemas.microsoft.com/office/drawing/2014/main" id="{E3976EC5-0AA2-ED47-D15C-0FF6E735E5D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6E6B046-918A-338C-50DF-857901D75271}"/>
              </a:ext>
            </a:extLst>
          </p:cNvPr>
          <p:cNvSpPr>
            <a:spLocks noGrp="1"/>
          </p:cNvSpPr>
          <p:nvPr>
            <p:ph type="sldNum" sz="quarter" idx="12"/>
          </p:nvPr>
        </p:nvSpPr>
        <p:spPr/>
        <p:txBody>
          <a:bodyPr/>
          <a:lstStyle/>
          <a:p>
            <a:fld id="{C00DD4C1-6573-450F-AFD8-C4DE681FEF61}" type="slidenum">
              <a:rPr lang="it-IT" smtClean="0"/>
              <a:t>‹N›</a:t>
            </a:fld>
            <a:endParaRPr lang="it-IT"/>
          </a:p>
        </p:txBody>
      </p:sp>
    </p:spTree>
    <p:extLst>
      <p:ext uri="{BB962C8B-B14F-4D97-AF65-F5344CB8AC3E}">
        <p14:creationId xmlns:p14="http://schemas.microsoft.com/office/powerpoint/2010/main" val="524490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121E5A-78B1-2C87-7858-810BCB9577D0}"/>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C623AACE-2D36-43ED-D54C-6AD530FF82D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E10EDDC-5E90-DDEC-5BC2-8FEDD2A5C8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B3DFD669-49A7-507D-85A1-799A33FCB49F}"/>
              </a:ext>
            </a:extLst>
          </p:cNvPr>
          <p:cNvSpPr>
            <a:spLocks noGrp="1"/>
          </p:cNvSpPr>
          <p:nvPr>
            <p:ph type="dt" sz="half" idx="10"/>
          </p:nvPr>
        </p:nvSpPr>
        <p:spPr/>
        <p:txBody>
          <a:bodyPr/>
          <a:lstStyle/>
          <a:p>
            <a:fld id="{2024E74E-5F43-45F6-84A6-D98DB9DF879F}" type="datetimeFigureOut">
              <a:rPr lang="it-IT" smtClean="0"/>
              <a:t>26/10/2024</a:t>
            </a:fld>
            <a:endParaRPr lang="it-IT"/>
          </a:p>
        </p:txBody>
      </p:sp>
      <p:sp>
        <p:nvSpPr>
          <p:cNvPr id="6" name="Segnaposto piè di pagina 5">
            <a:extLst>
              <a:ext uri="{FF2B5EF4-FFF2-40B4-BE49-F238E27FC236}">
                <a16:creationId xmlns:a16="http://schemas.microsoft.com/office/drawing/2014/main" id="{F2A7EE1C-2C6D-AF21-8963-7623D351F03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B95C6C6-76F6-5A57-83CD-0F951533A507}"/>
              </a:ext>
            </a:extLst>
          </p:cNvPr>
          <p:cNvSpPr>
            <a:spLocks noGrp="1"/>
          </p:cNvSpPr>
          <p:nvPr>
            <p:ph type="sldNum" sz="quarter" idx="12"/>
          </p:nvPr>
        </p:nvSpPr>
        <p:spPr/>
        <p:txBody>
          <a:bodyPr/>
          <a:lstStyle/>
          <a:p>
            <a:fld id="{C00DD4C1-6573-450F-AFD8-C4DE681FEF61}" type="slidenum">
              <a:rPr lang="it-IT" smtClean="0"/>
              <a:t>‹N›</a:t>
            </a:fld>
            <a:endParaRPr lang="it-IT"/>
          </a:p>
        </p:txBody>
      </p:sp>
    </p:spTree>
    <p:extLst>
      <p:ext uri="{BB962C8B-B14F-4D97-AF65-F5344CB8AC3E}">
        <p14:creationId xmlns:p14="http://schemas.microsoft.com/office/powerpoint/2010/main" val="29505281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C205DC42-D8DC-ED55-F107-5ECE9F6ED9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4D8D9BF6-4D96-FB4A-5D06-4902D76E78D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3AD9F8C-87C5-6374-F24D-901A87064A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024E74E-5F43-45F6-84A6-D98DB9DF879F}" type="datetimeFigureOut">
              <a:rPr lang="it-IT" smtClean="0"/>
              <a:t>26/10/2024</a:t>
            </a:fld>
            <a:endParaRPr lang="it-IT"/>
          </a:p>
        </p:txBody>
      </p:sp>
      <p:sp>
        <p:nvSpPr>
          <p:cNvPr id="5" name="Segnaposto piè di pagina 4">
            <a:extLst>
              <a:ext uri="{FF2B5EF4-FFF2-40B4-BE49-F238E27FC236}">
                <a16:creationId xmlns:a16="http://schemas.microsoft.com/office/drawing/2014/main" id="{8BEF8419-D909-84DB-E02D-40C65AED352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68BA0D0C-4746-D270-54A6-6F34F181FF3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00DD4C1-6573-450F-AFD8-C4DE681FEF61}" type="slidenum">
              <a:rPr lang="it-IT" smtClean="0"/>
              <a:t>‹N›</a:t>
            </a:fld>
            <a:endParaRPr lang="it-IT"/>
          </a:p>
        </p:txBody>
      </p:sp>
    </p:spTree>
    <p:extLst>
      <p:ext uri="{BB962C8B-B14F-4D97-AF65-F5344CB8AC3E}">
        <p14:creationId xmlns:p14="http://schemas.microsoft.com/office/powerpoint/2010/main" val="17658185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E3685A-CFDC-60D3-E7E9-23B7686BD58A}"/>
              </a:ext>
            </a:extLst>
          </p:cNvPr>
          <p:cNvSpPr>
            <a:spLocks noGrp="1"/>
          </p:cNvSpPr>
          <p:nvPr>
            <p:ph type="ctrTitle"/>
          </p:nvPr>
        </p:nvSpPr>
        <p:spPr/>
        <p:txBody>
          <a:bodyPr>
            <a:normAutofit fontScale="90000"/>
          </a:bodyPr>
          <a:lstStyle/>
          <a:p>
            <a:r>
              <a:rPr lang="it-IT" dirty="0"/>
              <a:t>ANTIDEPRESSIVI  STABILIZZATORI</a:t>
            </a:r>
            <a:br>
              <a:rPr lang="it-IT" dirty="0"/>
            </a:br>
            <a:r>
              <a:rPr lang="it-IT" dirty="0"/>
              <a:t>e farmaci </a:t>
            </a:r>
            <a:r>
              <a:rPr lang="it-IT"/>
              <a:t>per dimagrire </a:t>
            </a:r>
            <a:endParaRPr lang="it-IT" dirty="0"/>
          </a:p>
        </p:txBody>
      </p:sp>
      <p:sp>
        <p:nvSpPr>
          <p:cNvPr id="3" name="Sottotitolo 2">
            <a:extLst>
              <a:ext uri="{FF2B5EF4-FFF2-40B4-BE49-F238E27FC236}">
                <a16:creationId xmlns:a16="http://schemas.microsoft.com/office/drawing/2014/main" id="{EC5ACCBE-DE40-CCCE-77B7-D6FC3C30F4F5}"/>
              </a:ext>
            </a:extLst>
          </p:cNvPr>
          <p:cNvSpPr>
            <a:spLocks noGrp="1"/>
          </p:cNvSpPr>
          <p:nvPr>
            <p:ph type="subTitle" idx="1"/>
          </p:nvPr>
        </p:nvSpPr>
        <p:spPr/>
        <p:txBody>
          <a:bodyPr/>
          <a:lstStyle/>
          <a:p>
            <a:r>
              <a:rPr lang="it-IT" dirty="0"/>
              <a:t>Francesco Rovetto</a:t>
            </a:r>
          </a:p>
        </p:txBody>
      </p:sp>
    </p:spTree>
    <p:extLst>
      <p:ext uri="{BB962C8B-B14F-4D97-AF65-F5344CB8AC3E}">
        <p14:creationId xmlns:p14="http://schemas.microsoft.com/office/powerpoint/2010/main" val="6010908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ED7671-617B-C8A0-B241-DC1487222D93}"/>
              </a:ext>
            </a:extLst>
          </p:cNvPr>
          <p:cNvSpPr>
            <a:spLocks noGrp="1"/>
          </p:cNvSpPr>
          <p:nvPr>
            <p:ph type="title"/>
          </p:nvPr>
        </p:nvSpPr>
        <p:spPr>
          <a:xfrm>
            <a:off x="838200" y="500062"/>
            <a:ext cx="10515600" cy="1325563"/>
          </a:xfrm>
        </p:spPr>
        <p:txBody>
          <a:bodyPr/>
          <a:lstStyle/>
          <a:p>
            <a:r>
              <a:rPr lang="it-IT" dirty="0"/>
              <a:t>ANTIDEPRESSIVI TRICICLICI TCA</a:t>
            </a:r>
          </a:p>
        </p:txBody>
      </p:sp>
      <p:sp>
        <p:nvSpPr>
          <p:cNvPr id="3" name="Segnaposto contenuto 2">
            <a:extLst>
              <a:ext uri="{FF2B5EF4-FFF2-40B4-BE49-F238E27FC236}">
                <a16:creationId xmlns:a16="http://schemas.microsoft.com/office/drawing/2014/main" id="{7EA4DA91-F7EB-D03F-D341-1E197EA28BE8}"/>
              </a:ext>
            </a:extLst>
          </p:cNvPr>
          <p:cNvSpPr>
            <a:spLocks noGrp="1"/>
          </p:cNvSpPr>
          <p:nvPr>
            <p:ph idx="1"/>
          </p:nvPr>
        </p:nvSpPr>
        <p:spPr/>
        <p:txBody>
          <a:bodyPr>
            <a:normAutofit/>
          </a:bodyPr>
          <a:lstStyle/>
          <a:p>
            <a:r>
              <a:rPr lang="it-IT" dirty="0"/>
              <a:t>Successivamente agli IMAO sono stati immessi in commercio i triciclici, si trattava di farmaci molto efficaci e molto più maneggevoli degli IMAO. Una vera e propria rivoluzione</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I TCA bloccano la ricaptazione di serotonina e noradrenalina, aumentando i livelli di questi neurotrasmettitori, ma hanno un’azione più ampia su altri recettori nel cervello, il che li rende meno selettivi rispetto agli </a:t>
            </a:r>
            <a:r>
              <a:rPr lang="it-IT" sz="3200" kern="100" dirty="0">
                <a:latin typeface="Calibri" panose="020F0502020204030204" pitchFamily="34" charset="0"/>
                <a:ea typeface="Times New Roman" panose="02020603050405020304" pitchFamily="18" charset="0"/>
                <a:cs typeface="Times New Roman" panose="02020603050405020304" pitchFamily="18" charset="0"/>
              </a:rPr>
              <a:t>antidepressivi più moderni</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a:t>
            </a:r>
          </a:p>
          <a:p>
            <a:r>
              <a:rPr lang="it-IT" sz="3200" kern="100" dirty="0">
                <a:latin typeface="Calibri" panose="020F0502020204030204" pitchFamily="34" charset="0"/>
                <a:ea typeface="Times New Roman" panose="02020603050405020304" pitchFamily="18" charset="0"/>
                <a:cs typeface="Times New Roman" panose="02020603050405020304" pitchFamily="18" charset="0"/>
              </a:rPr>
              <a:t>E</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rano molto efficaci e per decenni hanno avuto ampia diffusione</a:t>
            </a:r>
          </a:p>
          <a:p>
            <a:endParaRPr lang="it-IT" dirty="0"/>
          </a:p>
        </p:txBody>
      </p:sp>
    </p:spTree>
    <p:extLst>
      <p:ext uri="{BB962C8B-B14F-4D97-AF65-F5344CB8AC3E}">
        <p14:creationId xmlns:p14="http://schemas.microsoft.com/office/powerpoint/2010/main" val="22625534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C88F14-9BDE-F666-7890-79F9E22A6A37}"/>
              </a:ext>
            </a:extLst>
          </p:cNvPr>
          <p:cNvSpPr>
            <a:spLocks noGrp="1"/>
          </p:cNvSpPr>
          <p:nvPr>
            <p:ph type="title"/>
          </p:nvPr>
        </p:nvSpPr>
        <p:spPr/>
        <p:txBody>
          <a:bodyPr/>
          <a:lstStyle/>
          <a:p>
            <a:r>
              <a:rPr lang="it-IT" dirty="0"/>
              <a:t>TRICICLICI</a:t>
            </a:r>
          </a:p>
        </p:txBody>
      </p:sp>
      <p:sp>
        <p:nvSpPr>
          <p:cNvPr id="3" name="Segnaposto contenuto 2">
            <a:extLst>
              <a:ext uri="{FF2B5EF4-FFF2-40B4-BE49-F238E27FC236}">
                <a16:creationId xmlns:a16="http://schemas.microsoft.com/office/drawing/2014/main" id="{CAEEA6D6-15E7-7904-2830-7E63010F1AA4}"/>
              </a:ext>
            </a:extLst>
          </p:cNvPr>
          <p:cNvSpPr>
            <a:spLocks noGrp="1"/>
          </p:cNvSpPr>
          <p:nvPr>
            <p:ph idx="1"/>
          </p:nvPr>
        </p:nvSpPr>
        <p:spPr/>
        <p:txBody>
          <a:bodyPr>
            <a:normAutofit/>
          </a:bodyPr>
          <a:lstStyle/>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Negli anni il numero di triciclici presenti sul mercato si è ridotto. Essendo farmaci «vecchi» costano pochissimo (a volte meno di due euro a confezione) ed anche  per questo l’interesse dei produttori è diminuito. Sono tutt’ora farmaci molto validi e sono rimasti in commercio soprattutto quelli che si sono rivelati utili anche nel trattamento di patologie diverse dalla sola  depressione</a:t>
            </a:r>
          </a:p>
        </p:txBody>
      </p:sp>
    </p:spTree>
    <p:extLst>
      <p:ext uri="{BB962C8B-B14F-4D97-AF65-F5344CB8AC3E}">
        <p14:creationId xmlns:p14="http://schemas.microsoft.com/office/powerpoint/2010/main" val="19083548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BBB1EAA-6EAE-92AC-A6EB-14853950E28B}"/>
              </a:ext>
            </a:extLst>
          </p:cNvPr>
          <p:cNvSpPr>
            <a:spLocks noGrp="1"/>
          </p:cNvSpPr>
          <p:nvPr>
            <p:ph type="title"/>
          </p:nvPr>
        </p:nvSpPr>
        <p:spPr/>
        <p:txBody>
          <a:bodyPr/>
          <a:lstStyle/>
          <a:p>
            <a:r>
              <a:rPr lang="it-IT" dirty="0"/>
              <a:t>I TRICICLICI DISPONIBILI</a:t>
            </a:r>
          </a:p>
        </p:txBody>
      </p:sp>
      <p:sp>
        <p:nvSpPr>
          <p:cNvPr id="3" name="Segnaposto contenuto 2">
            <a:extLst>
              <a:ext uri="{FF2B5EF4-FFF2-40B4-BE49-F238E27FC236}">
                <a16:creationId xmlns:a16="http://schemas.microsoft.com/office/drawing/2014/main" id="{97AB9EB7-C25D-ECA2-BA50-04F527DB659F}"/>
              </a:ext>
            </a:extLst>
          </p:cNvPr>
          <p:cNvSpPr>
            <a:spLocks noGrp="1"/>
          </p:cNvSpPr>
          <p:nvPr>
            <p:ph idx="1"/>
          </p:nvPr>
        </p:nvSpPr>
        <p:spPr/>
        <p:txBody>
          <a:bodyPr>
            <a:normAutofit fontScale="92500" lnSpcReduction="10000"/>
          </a:bodyPr>
          <a:lstStyle/>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Amitriptilina</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Laroxil</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piuttosto ansiolitico serve per la depressione maggiore, ma anche per la cefalea tensiva  per l’emicrania e nevralgia  negli adulti. Utile nel trattamento del dolore neuropatico e nella enuresi notturna dei bambini</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Nortriptilina</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Noritren</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piuttosto stimolante è usato nella terapia della depressione, </a:t>
            </a:r>
          </a:p>
          <a:p>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Clomipramina</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Anafranil</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agisce anche sulla serotonina oltre che nella depressione di tutti i tipi ed anche negli anziani, è usato nel DOC nel panico e negli stati dolorosi cronici. Uno dei pochissimi antidepressivi disponibile anche per iniezioni .</a:t>
            </a:r>
          </a:p>
          <a:p>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Dosulepina</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r>
              <a:rPr lang="it-IT" kern="100" dirty="0" err="1">
                <a:latin typeface="Calibri" panose="020F0502020204030204" pitchFamily="34" charset="0"/>
                <a:ea typeface="Times New Roman" panose="02020603050405020304" pitchFamily="18" charset="0"/>
                <a:cs typeface="Times New Roman" panose="02020603050405020304" pitchFamily="18" charset="0"/>
              </a:rPr>
              <a:t>P</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rotiaden</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agisce su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serotinina</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ed anche noradrenalina, piuttosto ansiolitico e può favorire il sonno</a:t>
            </a:r>
          </a:p>
          <a:p>
            <a:pPr marL="0" indent="0">
              <a:buNone/>
            </a:pPr>
            <a:endParaRPr lang="it-IT" dirty="0"/>
          </a:p>
          <a:p>
            <a:endParaRPr lang="it-IT" dirty="0"/>
          </a:p>
        </p:txBody>
      </p:sp>
    </p:spTree>
    <p:extLst>
      <p:ext uri="{BB962C8B-B14F-4D97-AF65-F5344CB8AC3E}">
        <p14:creationId xmlns:p14="http://schemas.microsoft.com/office/powerpoint/2010/main" val="36224205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564A86-30F9-A4A2-8E5F-F8747A6B4157}"/>
              </a:ext>
            </a:extLst>
          </p:cNvPr>
          <p:cNvSpPr>
            <a:spLocks noGrp="1"/>
          </p:cNvSpPr>
          <p:nvPr>
            <p:ph type="title"/>
          </p:nvPr>
        </p:nvSpPr>
        <p:spPr/>
        <p:txBody>
          <a:bodyPr/>
          <a:lstStyle/>
          <a:p>
            <a:r>
              <a:rPr lang="it-IT" kern="100" dirty="0">
                <a:latin typeface="Calibri" panose="020F0502020204030204" pitchFamily="34" charset="0"/>
                <a:ea typeface="Times New Roman" panose="02020603050405020304" pitchFamily="18" charset="0"/>
                <a:cs typeface="Times New Roman" panose="02020603050405020304" pitchFamily="18" charset="0"/>
              </a:rPr>
              <a:t>Effetti collaterali</a:t>
            </a:r>
            <a:endParaRPr lang="it-IT" dirty="0"/>
          </a:p>
        </p:txBody>
      </p:sp>
      <p:sp>
        <p:nvSpPr>
          <p:cNvPr id="3" name="Segnaposto contenuto 2">
            <a:extLst>
              <a:ext uri="{FF2B5EF4-FFF2-40B4-BE49-F238E27FC236}">
                <a16:creationId xmlns:a16="http://schemas.microsoft.com/office/drawing/2014/main" id="{B0A9A3EF-48B4-6507-C1AC-2C3FFE1BF3D6}"/>
              </a:ext>
            </a:extLst>
          </p:cNvPr>
          <p:cNvSpPr>
            <a:spLocks noGrp="1"/>
          </p:cNvSpPr>
          <p:nvPr>
            <p:ph idx="1"/>
          </p:nvPr>
        </p:nvSpPr>
        <p:spPr/>
        <p:txBody>
          <a:bodyPr/>
          <a:lstStyle/>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Gli effetti collaterali dei TCA possono essere significativi e includono sedazione, aumento di peso, bocca secca, visione offuscata, </a:t>
            </a:r>
            <a:r>
              <a:rPr lang="it-IT" kern="100" dirty="0">
                <a:latin typeface="Calibri" panose="020F0502020204030204" pitchFamily="34" charset="0"/>
                <a:ea typeface="Times New Roman" panose="02020603050405020304" pitchFamily="18" charset="0"/>
                <a:cs typeface="Times New Roman" panose="02020603050405020304" pitchFamily="18" charset="0"/>
              </a:rPr>
              <a:t>stitichezza</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ipotensione ortostatica ovvero calo di pressione evidente soprattutto quando ci si alza in piedi,  e cardiotossicità. A causa del rischio di sovradosaggio (possibile suicidio con overdose), sono meno utilizzati rispetto ai moderni antidepressivi.  </a:t>
            </a:r>
            <a:endParaRPr lang="it-IT" dirty="0"/>
          </a:p>
        </p:txBody>
      </p:sp>
    </p:spTree>
    <p:extLst>
      <p:ext uri="{BB962C8B-B14F-4D97-AF65-F5344CB8AC3E}">
        <p14:creationId xmlns:p14="http://schemas.microsoft.com/office/powerpoint/2010/main" val="24446863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normAutofit/>
          </a:bodyPr>
          <a:lstStyle/>
          <a:p>
            <a:r>
              <a:rPr lang="it-IT" b="1" u="sng" dirty="0"/>
              <a:t>Antidepressivi</a:t>
            </a:r>
            <a:br>
              <a:rPr lang="it-IT" b="1" u="sng" dirty="0"/>
            </a:br>
            <a:endParaRPr lang="it-IT" b="1" u="sng" dirty="0"/>
          </a:p>
        </p:txBody>
      </p:sp>
      <p:sp>
        <p:nvSpPr>
          <p:cNvPr id="46083" name="Rectangle 3"/>
          <p:cNvSpPr>
            <a:spLocks noGrp="1" noChangeArrowheads="1"/>
          </p:cNvSpPr>
          <p:nvPr>
            <p:ph type="body" idx="1"/>
          </p:nvPr>
        </p:nvSpPr>
        <p:spPr>
          <a:xfrm>
            <a:off x="987055" y="1451344"/>
            <a:ext cx="10113335" cy="4495800"/>
          </a:xfrm>
        </p:spPr>
        <p:txBody>
          <a:bodyPr>
            <a:normAutofit fontScale="92500" lnSpcReduction="10000"/>
          </a:bodyPr>
          <a:lstStyle/>
          <a:p>
            <a:pPr algn="ctr">
              <a:buFontTx/>
              <a:buNone/>
            </a:pPr>
            <a:r>
              <a:rPr lang="it-IT" b="1" i="1" dirty="0">
                <a:latin typeface="+mj-lt"/>
              </a:rPr>
              <a:t>Meccanismo d'azione</a:t>
            </a:r>
          </a:p>
          <a:p>
            <a:pPr algn="ctr">
              <a:buFontTx/>
              <a:buNone/>
            </a:pPr>
            <a:endParaRPr lang="it-IT" b="1" i="1" dirty="0">
              <a:latin typeface="+mj-lt"/>
            </a:endParaRPr>
          </a:p>
          <a:p>
            <a:pPr>
              <a:buFontTx/>
              <a:buNone/>
            </a:pPr>
            <a:r>
              <a:rPr lang="it-IT" dirty="0">
                <a:latin typeface="+mj-lt"/>
              </a:rPr>
              <a:t>Aumento della attività dei neurotrasmettitori attraverso:</a:t>
            </a:r>
          </a:p>
          <a:p>
            <a:pPr>
              <a:buFontTx/>
              <a:buNone/>
            </a:pPr>
            <a:r>
              <a:rPr lang="it-IT" dirty="0">
                <a:latin typeface="+mj-lt"/>
              </a:rPr>
              <a:t>Riduzione o blocco della distruzione dei neurotrasmettitori o del loro riassorbimento (</a:t>
            </a:r>
            <a:r>
              <a:rPr lang="it-IT" dirty="0" err="1">
                <a:latin typeface="+mj-lt"/>
              </a:rPr>
              <a:t>Reuptake</a:t>
            </a:r>
            <a:r>
              <a:rPr lang="it-IT" dirty="0">
                <a:latin typeface="+mj-lt"/>
              </a:rPr>
              <a:t>). </a:t>
            </a:r>
          </a:p>
          <a:p>
            <a:pPr>
              <a:buFontTx/>
              <a:buNone/>
            </a:pPr>
            <a:r>
              <a:rPr lang="it-IT" dirty="0">
                <a:latin typeface="+mj-lt"/>
              </a:rPr>
              <a:t>Ciò ne aumenta la loro disponibilità a livello della sinapsi.</a:t>
            </a:r>
          </a:p>
          <a:p>
            <a:pPr>
              <a:buFontTx/>
              <a:buNone/>
            </a:pPr>
            <a:r>
              <a:rPr lang="it-IT" dirty="0">
                <a:latin typeface="+mj-lt"/>
              </a:rPr>
              <a:t>L’antidepressivo non è quindi stimolante di per sé, ma col tempo (tempo di latenza) consente l’accumulo di neurotrasmettitori creati dal paziente stesso. È per questo che gli effetti collaterali si vedono rapidamente ma gli effetti terapeutici richiedono circa 3 settimane a comparire</a:t>
            </a:r>
          </a:p>
          <a:p>
            <a:pPr lvl="2">
              <a:buFontTx/>
              <a:buNone/>
            </a:pPr>
            <a:r>
              <a:rPr lang="it-IT" dirty="0">
                <a:latin typeface="Comic Sans MS" pitchFamily="66" charset="0"/>
              </a:rPr>
              <a: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r>
              <a:rPr lang="it-IT" dirty="0">
                <a:solidFill>
                  <a:schemeClr val="tx1"/>
                </a:solidFill>
              </a:rPr>
              <a:t>Meccanismo d’azione (2)</a:t>
            </a:r>
            <a:endParaRPr lang="it-IT" dirty="0"/>
          </a:p>
        </p:txBody>
      </p:sp>
      <p:sp>
        <p:nvSpPr>
          <p:cNvPr id="63491" name="Rectangle 3"/>
          <p:cNvSpPr>
            <a:spLocks noGrp="1" noChangeArrowheads="1"/>
          </p:cNvSpPr>
          <p:nvPr>
            <p:ph type="body" idx="1"/>
          </p:nvPr>
        </p:nvSpPr>
        <p:spPr>
          <a:xfrm>
            <a:off x="308344" y="2438400"/>
            <a:ext cx="11238614" cy="3657600"/>
          </a:xfrm>
        </p:spPr>
        <p:txBody>
          <a:bodyPr/>
          <a:lstStyle/>
          <a:p>
            <a:pPr lvl="2">
              <a:buFontTx/>
              <a:buNone/>
            </a:pPr>
            <a:r>
              <a:rPr lang="it-IT" dirty="0">
                <a:latin typeface="+mj-lt"/>
              </a:rPr>
              <a:t>Aumentano la disponibilità di:</a:t>
            </a:r>
          </a:p>
          <a:p>
            <a:pPr lvl="2">
              <a:buFontTx/>
              <a:buNone/>
            </a:pPr>
            <a:endParaRPr lang="it-IT" dirty="0">
              <a:latin typeface="+mj-lt"/>
            </a:endParaRPr>
          </a:p>
          <a:p>
            <a:pPr lvl="2">
              <a:buFontTx/>
              <a:buNone/>
            </a:pPr>
            <a:r>
              <a:rPr lang="it-IT" dirty="0">
                <a:latin typeface="+mj-lt"/>
              </a:rPr>
              <a:t>Serotonina (zona prefrontale, la cui carenza favorisce la comparsa di dubbi, difficoltà relazionali e di comunicazione, difficoltà col sonno)</a:t>
            </a:r>
          </a:p>
          <a:p>
            <a:pPr lvl="2">
              <a:buFontTx/>
              <a:buNone/>
            </a:pPr>
            <a:endParaRPr lang="it-IT" dirty="0">
              <a:latin typeface="+mj-lt"/>
            </a:endParaRPr>
          </a:p>
          <a:p>
            <a:pPr lvl="2">
              <a:buFontTx/>
              <a:buNone/>
            </a:pPr>
            <a:r>
              <a:rPr lang="it-IT" dirty="0">
                <a:latin typeface="+mj-lt"/>
              </a:rPr>
              <a:t>Noradrenalina (la cui carenza toglie la voglia di agire, di muoversi)</a:t>
            </a:r>
          </a:p>
          <a:p>
            <a:pPr lvl="2">
              <a:buFontTx/>
              <a:buNone/>
            </a:pPr>
            <a:endParaRPr lang="it-IT" dirty="0">
              <a:latin typeface="+mj-lt"/>
            </a:endParaRPr>
          </a:p>
          <a:p>
            <a:pPr lvl="2">
              <a:buFontTx/>
              <a:buNone/>
            </a:pPr>
            <a:r>
              <a:rPr lang="it-IT" dirty="0">
                <a:latin typeface="+mj-lt"/>
              </a:rPr>
              <a:t>Dopamina (la cui carenza si associa ad un blocco della creatività)</a:t>
            </a:r>
          </a:p>
          <a:p>
            <a:pPr lvl="2">
              <a:buFontTx/>
              <a:buNone/>
            </a:pPr>
            <a:endParaRPr lang="it-IT" dirty="0">
              <a:latin typeface="+mj-lt"/>
            </a:endParaRPr>
          </a:p>
          <a:p>
            <a:pPr lvl="2">
              <a:buFontTx/>
              <a:buNone/>
            </a:pPr>
            <a:r>
              <a:rPr lang="it-IT" dirty="0">
                <a:latin typeface="+mj-lt"/>
              </a:rPr>
              <a:t>  </a:t>
            </a:r>
          </a:p>
          <a:p>
            <a:endParaRPr lang="it-IT"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2095472" y="285728"/>
            <a:ext cx="8229600" cy="1143000"/>
          </a:xfrm>
        </p:spPr>
        <p:txBody>
          <a:bodyPr>
            <a:normAutofit fontScale="90000"/>
          </a:bodyPr>
          <a:lstStyle/>
          <a:p>
            <a:r>
              <a:rPr lang="it-IT" b="1" dirty="0"/>
              <a:t>Farmacocinetica</a:t>
            </a:r>
            <a:br>
              <a:rPr lang="it-IT" b="1" dirty="0">
                <a:solidFill>
                  <a:schemeClr val="tx1"/>
                </a:solidFill>
              </a:rPr>
            </a:br>
            <a:endParaRPr lang="it-IT" b="1" dirty="0"/>
          </a:p>
        </p:txBody>
      </p:sp>
      <p:sp>
        <p:nvSpPr>
          <p:cNvPr id="47107" name="Rectangle 3"/>
          <p:cNvSpPr>
            <a:spLocks noGrp="1" noChangeArrowheads="1"/>
          </p:cNvSpPr>
          <p:nvPr>
            <p:ph type="body" idx="1"/>
          </p:nvPr>
        </p:nvSpPr>
        <p:spPr>
          <a:xfrm>
            <a:off x="2209800" y="1219200"/>
            <a:ext cx="7772400" cy="4724400"/>
          </a:xfrm>
        </p:spPr>
        <p:txBody>
          <a:bodyPr>
            <a:normAutofit lnSpcReduction="10000"/>
          </a:bodyPr>
          <a:lstStyle/>
          <a:p>
            <a:pPr algn="ctr">
              <a:buFontTx/>
              <a:buNone/>
            </a:pPr>
            <a:endParaRPr lang="it-IT" b="1" i="1" dirty="0">
              <a:latin typeface="Comic Sans MS" pitchFamily="66" charset="0"/>
            </a:endParaRPr>
          </a:p>
          <a:p>
            <a:pPr>
              <a:buFontTx/>
              <a:buNone/>
            </a:pPr>
            <a:r>
              <a:rPr lang="it-IT" dirty="0">
                <a:latin typeface="+mj-lt"/>
              </a:rPr>
              <a:t>Buon assorbimento per via orale ( tra i pochi iniettabili  troviamo l’</a:t>
            </a:r>
            <a:r>
              <a:rPr lang="it-IT" dirty="0" err="1">
                <a:latin typeface="+mj-lt"/>
              </a:rPr>
              <a:t>Anafranil</a:t>
            </a:r>
            <a:r>
              <a:rPr lang="it-IT" dirty="0">
                <a:latin typeface="+mj-lt"/>
              </a:rPr>
              <a:t>)</a:t>
            </a:r>
          </a:p>
          <a:p>
            <a:pPr>
              <a:buFontTx/>
              <a:buNone/>
            </a:pPr>
            <a:endParaRPr lang="it-IT" dirty="0">
              <a:latin typeface="+mj-lt"/>
            </a:endParaRPr>
          </a:p>
          <a:p>
            <a:pPr>
              <a:buFontTx/>
              <a:buNone/>
            </a:pPr>
            <a:r>
              <a:rPr lang="it-IT" dirty="0">
                <a:latin typeface="+mj-lt"/>
              </a:rPr>
              <a:t>Buona diffusione in tutti i tessuti</a:t>
            </a:r>
          </a:p>
          <a:p>
            <a:pPr>
              <a:buFontTx/>
              <a:buNone/>
            </a:pPr>
            <a:r>
              <a:rPr lang="it-IT" dirty="0">
                <a:latin typeface="+mj-lt"/>
              </a:rPr>
              <a:t>dell'organismo</a:t>
            </a:r>
          </a:p>
          <a:p>
            <a:pPr>
              <a:buFontTx/>
              <a:buNone/>
            </a:pPr>
            <a:endParaRPr lang="it-IT" dirty="0">
              <a:latin typeface="+mj-lt"/>
            </a:endParaRPr>
          </a:p>
          <a:p>
            <a:pPr>
              <a:buFontTx/>
              <a:buNone/>
            </a:pPr>
            <a:r>
              <a:rPr lang="it-IT" dirty="0">
                <a:latin typeface="+mj-lt"/>
              </a:rPr>
              <a:t>Metabolismo epatico</a:t>
            </a:r>
          </a:p>
          <a:p>
            <a:pPr>
              <a:buFontTx/>
              <a:buNone/>
            </a:pPr>
            <a:endParaRPr lang="it-IT" dirty="0">
              <a:latin typeface="+mj-lt"/>
            </a:endParaRPr>
          </a:p>
          <a:p>
            <a:pPr>
              <a:buFontTx/>
              <a:buNone/>
            </a:pPr>
            <a:r>
              <a:rPr lang="it-IT" dirty="0">
                <a:latin typeface="+mj-lt"/>
              </a:rPr>
              <a:t>Escrezione urinaria</a:t>
            </a:r>
          </a:p>
          <a:p>
            <a:pPr>
              <a:buFontTx/>
              <a:buNone/>
            </a:pPr>
            <a:endParaRPr lang="it-IT" b="1" i="1" dirty="0">
              <a:latin typeface="Comic Sans MS" pitchFamily="66" charset="0"/>
            </a:endParaRPr>
          </a:p>
          <a:p>
            <a:pPr>
              <a:buFontTx/>
              <a:buNone/>
            </a:pPr>
            <a:endParaRPr lang="it-IT" b="1" i="1" dirty="0">
              <a:latin typeface="Comic Sans MS" pitchFamily="66" charset="0"/>
            </a:endParaRPr>
          </a:p>
          <a:p>
            <a:pPr>
              <a:buFontTx/>
              <a:buNone/>
            </a:pPr>
            <a:endParaRPr lang="it-IT"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normAutofit/>
          </a:bodyPr>
          <a:lstStyle/>
          <a:p>
            <a:r>
              <a:rPr lang="it-IT" b="1" i="1" dirty="0">
                <a:latin typeface="Comic Sans MS" pitchFamily="66" charset="0"/>
              </a:rPr>
              <a:t>Il </a:t>
            </a:r>
            <a:r>
              <a:rPr lang="it-IT" b="1" i="1" dirty="0" err="1">
                <a:latin typeface="Comic Sans MS" pitchFamily="66" charset="0"/>
              </a:rPr>
              <a:t>Ludiomil</a:t>
            </a:r>
            <a:br>
              <a:rPr lang="it-IT" b="1" i="1" dirty="0">
                <a:solidFill>
                  <a:schemeClr val="tx1"/>
                </a:solidFill>
                <a:latin typeface="Comic Sans MS" pitchFamily="66" charset="0"/>
              </a:rPr>
            </a:br>
            <a:endParaRPr lang="it-IT" b="1" i="1" dirty="0">
              <a:latin typeface="Comic Sans MS" pitchFamily="66" charset="0"/>
            </a:endParaRPr>
          </a:p>
        </p:txBody>
      </p:sp>
      <p:sp>
        <p:nvSpPr>
          <p:cNvPr id="48131" name="Rectangle 3"/>
          <p:cNvSpPr>
            <a:spLocks noGrp="1" noChangeArrowheads="1"/>
          </p:cNvSpPr>
          <p:nvPr>
            <p:ph type="body" idx="1"/>
          </p:nvPr>
        </p:nvSpPr>
        <p:spPr>
          <a:xfrm>
            <a:off x="978195" y="1371600"/>
            <a:ext cx="9385005" cy="4724400"/>
          </a:xfrm>
        </p:spPr>
        <p:txBody>
          <a:bodyPr>
            <a:normAutofit/>
          </a:bodyPr>
          <a:lstStyle/>
          <a:p>
            <a:pPr>
              <a:buFontTx/>
              <a:buNone/>
            </a:pPr>
            <a:endParaRPr lang="it-IT" dirty="0">
              <a:latin typeface="+mj-lt"/>
            </a:endParaRPr>
          </a:p>
          <a:p>
            <a:pPr>
              <a:buFontTx/>
              <a:buNone/>
            </a:pPr>
            <a:r>
              <a:rPr lang="it-IT" dirty="0">
                <a:latin typeface="+mj-lt"/>
              </a:rPr>
              <a:t>Si tratta di un farmaco molto particolare, un </a:t>
            </a:r>
            <a:r>
              <a:rPr lang="it-IT" dirty="0" err="1">
                <a:latin typeface="+mj-lt"/>
              </a:rPr>
              <a:t>quadriciclico</a:t>
            </a:r>
            <a:r>
              <a:rPr lang="it-IT" dirty="0">
                <a:latin typeface="+mj-lt"/>
              </a:rPr>
              <a:t>, molto interessante, mette da subito molta fame selettiva per i carboidrati (pasta, pizzette ecc.), rapidamente favorisce il sonno e l’effetto antidepressivo è piuttosto rapido, una decina di giorni di latenza. Utile quindi in depressi sottopeso ed insonni, MA fa ricordare i sogni. Sembra di andare al cinema. Non è uno «sblocco dell’inconscio», è proprio il ricordo e la partecipazione ai sogni che diventa molto intensa . Ciò può essere interessante o disturbante a seconda di come il paziente lo vive.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SSRI</a:t>
            </a:r>
          </a:p>
        </p:txBody>
      </p:sp>
      <p:sp>
        <p:nvSpPr>
          <p:cNvPr id="3" name="Segnaposto contenuto 2"/>
          <p:cNvSpPr>
            <a:spLocks noGrp="1"/>
          </p:cNvSpPr>
          <p:nvPr>
            <p:ph idx="1"/>
          </p:nvPr>
        </p:nvSpPr>
        <p:spPr/>
        <p:txBody>
          <a:bodyPr>
            <a:normAutofit fontScale="92500"/>
          </a:bodyPr>
          <a:lstStyle/>
          <a:p>
            <a:pPr>
              <a:buFontTx/>
              <a:buNone/>
            </a:pPr>
            <a:r>
              <a:rPr lang="it-IT" dirty="0"/>
              <a:t>                </a:t>
            </a:r>
          </a:p>
          <a:p>
            <a:pPr>
              <a:buFontTx/>
              <a:buNone/>
            </a:pPr>
            <a:r>
              <a:rPr lang="it-IT" dirty="0"/>
              <a:t>	</a:t>
            </a:r>
            <a:r>
              <a:rPr lang="it-IT" b="1" dirty="0" err="1"/>
              <a:t>Fluoxetina</a:t>
            </a:r>
            <a:r>
              <a:rPr lang="it-IT" b="1" dirty="0"/>
              <a:t>, </a:t>
            </a:r>
            <a:r>
              <a:rPr lang="it-IT" dirty="0"/>
              <a:t>Prozac, </a:t>
            </a:r>
            <a:r>
              <a:rPr lang="it-IT" dirty="0" err="1"/>
              <a:t>Azur</a:t>
            </a:r>
            <a:r>
              <a:rPr lang="it-IT" dirty="0"/>
              <a:t>, </a:t>
            </a:r>
            <a:r>
              <a:rPr lang="it-IT" dirty="0" err="1"/>
              <a:t>Ipsumor</a:t>
            </a:r>
            <a:r>
              <a:rPr lang="it-IT" dirty="0"/>
              <a:t>, </a:t>
            </a:r>
            <a:r>
              <a:rPr lang="it-IT" dirty="0" err="1"/>
              <a:t>Xeredien</a:t>
            </a:r>
            <a:r>
              <a:rPr lang="it-IT" dirty="0"/>
              <a:t> </a:t>
            </a:r>
          </a:p>
          <a:p>
            <a:pPr>
              <a:buFontTx/>
              <a:buNone/>
            </a:pPr>
            <a:r>
              <a:rPr lang="it-IT" dirty="0"/>
              <a:t>	</a:t>
            </a:r>
            <a:r>
              <a:rPr lang="it-IT" b="1" dirty="0" err="1"/>
              <a:t>Paroxetina</a:t>
            </a:r>
            <a:r>
              <a:rPr lang="it-IT" dirty="0"/>
              <a:t>, </a:t>
            </a:r>
            <a:r>
              <a:rPr lang="it-IT" dirty="0" err="1"/>
              <a:t>Seroxat</a:t>
            </a:r>
            <a:r>
              <a:rPr lang="it-IT" dirty="0"/>
              <a:t>, </a:t>
            </a:r>
            <a:r>
              <a:rPr lang="it-IT" dirty="0" err="1"/>
              <a:t>Dropaxin</a:t>
            </a:r>
            <a:r>
              <a:rPr lang="it-IT" dirty="0"/>
              <a:t>, </a:t>
            </a:r>
            <a:r>
              <a:rPr lang="it-IT" dirty="0" err="1"/>
              <a:t>Eutimil</a:t>
            </a:r>
            <a:r>
              <a:rPr lang="it-IT" dirty="0"/>
              <a:t> </a:t>
            </a:r>
            <a:r>
              <a:rPr lang="it-IT" dirty="0" err="1"/>
              <a:t>Stiliden</a:t>
            </a:r>
            <a:r>
              <a:rPr lang="it-IT" dirty="0"/>
              <a:t>,</a:t>
            </a:r>
            <a:r>
              <a:rPr lang="it-IT" dirty="0" err="1"/>
              <a:t>Daparox</a:t>
            </a:r>
            <a:endParaRPr lang="it-IT" dirty="0"/>
          </a:p>
          <a:p>
            <a:pPr>
              <a:buFontTx/>
              <a:buNone/>
            </a:pPr>
            <a:r>
              <a:rPr lang="it-IT" dirty="0"/>
              <a:t>    </a:t>
            </a:r>
            <a:r>
              <a:rPr lang="it-IT" b="1" dirty="0" err="1"/>
              <a:t>Citalopram</a:t>
            </a:r>
            <a:r>
              <a:rPr lang="it-IT" dirty="0"/>
              <a:t>, </a:t>
            </a:r>
            <a:r>
              <a:rPr lang="it-IT" dirty="0" err="1"/>
              <a:t>Elopram</a:t>
            </a:r>
            <a:r>
              <a:rPr lang="it-IT" dirty="0"/>
              <a:t>, </a:t>
            </a:r>
            <a:r>
              <a:rPr lang="it-IT" dirty="0" err="1"/>
              <a:t>Seropram</a:t>
            </a:r>
            <a:r>
              <a:rPr lang="it-IT" dirty="0"/>
              <a:t> , </a:t>
            </a:r>
            <a:r>
              <a:rPr lang="it-IT" dirty="0" err="1"/>
              <a:t>Feliximirm</a:t>
            </a:r>
            <a:r>
              <a:rPr lang="it-IT" dirty="0"/>
              <a:t> </a:t>
            </a:r>
            <a:r>
              <a:rPr lang="it-IT" dirty="0" err="1"/>
              <a:t>Frimaind</a:t>
            </a:r>
            <a:r>
              <a:rPr lang="it-IT" dirty="0"/>
              <a:t> </a:t>
            </a:r>
            <a:r>
              <a:rPr lang="it-IT" dirty="0" err="1"/>
              <a:t>Pramexil</a:t>
            </a:r>
            <a:r>
              <a:rPr lang="it-IT" dirty="0"/>
              <a:t> </a:t>
            </a:r>
            <a:r>
              <a:rPr lang="it-IT" dirty="0" err="1"/>
              <a:t>Return</a:t>
            </a:r>
            <a:r>
              <a:rPr lang="it-IT" dirty="0"/>
              <a:t> </a:t>
            </a:r>
            <a:r>
              <a:rPr lang="it-IT" dirty="0" err="1"/>
              <a:t>Kaidor</a:t>
            </a:r>
            <a:r>
              <a:rPr lang="it-IT" dirty="0"/>
              <a:t> </a:t>
            </a:r>
            <a:r>
              <a:rPr lang="it-IT" dirty="0" err="1"/>
              <a:t>Lampopram</a:t>
            </a:r>
            <a:r>
              <a:rPr lang="it-IT" dirty="0"/>
              <a:t> </a:t>
            </a:r>
            <a:r>
              <a:rPr lang="it-IT" dirty="0" err="1"/>
              <a:t>Marpram</a:t>
            </a:r>
            <a:r>
              <a:rPr lang="it-IT" dirty="0"/>
              <a:t> </a:t>
            </a:r>
            <a:r>
              <a:rPr lang="it-IT" dirty="0" err="1"/>
              <a:t>Percital</a:t>
            </a:r>
            <a:r>
              <a:rPr lang="it-IT" dirty="0"/>
              <a:t> </a:t>
            </a:r>
            <a:r>
              <a:rPr lang="it-IT" dirty="0" err="1"/>
              <a:t>Ricap</a:t>
            </a:r>
            <a:r>
              <a:rPr lang="it-IT" dirty="0"/>
              <a:t>, </a:t>
            </a:r>
            <a:r>
              <a:rPr lang="it-IT" dirty="0" err="1"/>
              <a:t>Sintopraim</a:t>
            </a:r>
            <a:r>
              <a:rPr lang="it-IT" dirty="0"/>
              <a:t> </a:t>
            </a:r>
            <a:r>
              <a:rPr lang="it-IT" dirty="0" err="1"/>
              <a:t>Verisan</a:t>
            </a:r>
            <a:endParaRPr lang="it-IT" dirty="0"/>
          </a:p>
          <a:p>
            <a:pPr>
              <a:buFontTx/>
              <a:buNone/>
            </a:pPr>
            <a:r>
              <a:rPr lang="it-IT" dirty="0"/>
              <a:t>	</a:t>
            </a:r>
            <a:r>
              <a:rPr lang="it-IT" b="1" dirty="0" err="1"/>
              <a:t>Sertralina</a:t>
            </a:r>
            <a:r>
              <a:rPr lang="it-IT" dirty="0"/>
              <a:t>, </a:t>
            </a:r>
            <a:r>
              <a:rPr lang="it-IT" dirty="0" err="1"/>
              <a:t>Zoloft</a:t>
            </a:r>
            <a:r>
              <a:rPr lang="it-IT" dirty="0"/>
              <a:t> , </a:t>
            </a:r>
            <a:r>
              <a:rPr lang="it-IT" dirty="0" err="1"/>
              <a:t>Tatig</a:t>
            </a:r>
            <a:endParaRPr lang="it-IT" dirty="0"/>
          </a:p>
          <a:p>
            <a:pPr>
              <a:buFontTx/>
              <a:buNone/>
            </a:pPr>
            <a:r>
              <a:rPr lang="it-IT" dirty="0"/>
              <a:t>	</a:t>
            </a:r>
            <a:r>
              <a:rPr lang="it-IT" b="1" dirty="0" err="1"/>
              <a:t>Escitalopram</a:t>
            </a:r>
            <a:r>
              <a:rPr lang="it-IT" dirty="0"/>
              <a:t>  </a:t>
            </a:r>
            <a:r>
              <a:rPr lang="it-IT" dirty="0" err="1"/>
              <a:t>Cipralex</a:t>
            </a:r>
            <a:r>
              <a:rPr lang="it-IT" dirty="0"/>
              <a:t>, </a:t>
            </a:r>
            <a:r>
              <a:rPr lang="it-IT" dirty="0" err="1"/>
              <a:t>Entact</a:t>
            </a:r>
            <a:endParaRPr lang="it-IT" dirty="0"/>
          </a:p>
          <a:p>
            <a:pPr>
              <a:buFontTx/>
              <a:buNone/>
            </a:pPr>
            <a:r>
              <a:rPr lang="it-IT" dirty="0"/>
              <a:t>	</a:t>
            </a:r>
            <a:r>
              <a:rPr lang="it-IT" b="1" dirty="0" err="1"/>
              <a:t>Fluvoxamina</a:t>
            </a:r>
            <a:r>
              <a:rPr lang="it-IT" dirty="0"/>
              <a:t> </a:t>
            </a:r>
            <a:r>
              <a:rPr lang="it-IT" dirty="0" err="1"/>
              <a:t>Dumirox</a:t>
            </a:r>
            <a:r>
              <a:rPr lang="it-IT" dirty="0"/>
              <a:t>, </a:t>
            </a:r>
            <a:r>
              <a:rPr lang="it-IT" dirty="0" err="1"/>
              <a:t>Fevarin</a:t>
            </a:r>
            <a:r>
              <a:rPr lang="it-IT" dirty="0"/>
              <a:t>, </a:t>
            </a:r>
            <a:r>
              <a:rPr lang="it-IT" dirty="0" err="1"/>
              <a:t>Maveral</a:t>
            </a:r>
            <a:endParaRPr lang="it-IT" dirty="0"/>
          </a:p>
          <a:p>
            <a:pPr>
              <a:buFontTx/>
              <a:buNone/>
            </a:pPr>
            <a:r>
              <a:rPr lang="it-IT" b="1" dirty="0"/>
              <a:t>	</a:t>
            </a:r>
            <a:r>
              <a:rPr lang="it-IT" b="1" dirty="0" err="1"/>
              <a:t>Vortioxetina</a:t>
            </a:r>
            <a:r>
              <a:rPr lang="it-IT" dirty="0"/>
              <a:t> </a:t>
            </a:r>
            <a:r>
              <a:rPr lang="it-IT" dirty="0" err="1"/>
              <a:t>Brintellix</a:t>
            </a:r>
            <a:endParaRPr lang="it-IT" dirty="0"/>
          </a:p>
          <a:p>
            <a:endParaRPr lang="it-IT"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56CBC1-24BF-A67D-08AB-AAE715080FBB}"/>
              </a:ext>
            </a:extLst>
          </p:cNvPr>
          <p:cNvSpPr>
            <a:spLocks noGrp="1"/>
          </p:cNvSpPr>
          <p:nvPr>
            <p:ph type="title"/>
          </p:nvPr>
        </p:nvSpPr>
        <p:spPr/>
        <p:txBody>
          <a:bodyPr/>
          <a:lstStyle/>
          <a:p>
            <a:r>
              <a:rPr lang="it-IT" dirty="0"/>
              <a:t>SSRI ALCUNE NOTAZIONI</a:t>
            </a:r>
          </a:p>
        </p:txBody>
      </p:sp>
      <p:sp>
        <p:nvSpPr>
          <p:cNvPr id="3" name="Segnaposto contenuto 2">
            <a:extLst>
              <a:ext uri="{FF2B5EF4-FFF2-40B4-BE49-F238E27FC236}">
                <a16:creationId xmlns:a16="http://schemas.microsoft.com/office/drawing/2014/main" id="{29620864-B0B6-C997-C25C-4EFCA099E131}"/>
              </a:ext>
            </a:extLst>
          </p:cNvPr>
          <p:cNvSpPr>
            <a:spLocks noGrp="1"/>
          </p:cNvSpPr>
          <p:nvPr>
            <p:ph idx="1"/>
          </p:nvPr>
        </p:nvSpPr>
        <p:spPr/>
        <p:txBody>
          <a:bodyPr>
            <a:normAutofit lnSpcReduction="10000"/>
          </a:bodyPr>
          <a:lstStyle/>
          <a:p>
            <a:r>
              <a:rPr lang="it-IT" dirty="0"/>
              <a:t>Nella diapositiva precedente ho messo gli SSRI in un ordine </a:t>
            </a:r>
            <a:r>
              <a:rPr lang="it-IT" dirty="0" err="1"/>
              <a:t>decrscente</a:t>
            </a:r>
            <a:r>
              <a:rPr lang="it-IT" dirty="0"/>
              <a:t> di attivazione 1 Fluoxetina somministrata al mattino 2 </a:t>
            </a:r>
            <a:r>
              <a:rPr lang="it-IT" dirty="0" err="1"/>
              <a:t>paroxetina</a:t>
            </a:r>
            <a:r>
              <a:rPr lang="it-IT" dirty="0"/>
              <a:t> dopo pranzo, 3 </a:t>
            </a:r>
            <a:r>
              <a:rPr lang="it-IT" dirty="0" err="1"/>
              <a:t>citalopram</a:t>
            </a:r>
            <a:r>
              <a:rPr lang="it-IT" dirty="0"/>
              <a:t> dopo cena</a:t>
            </a:r>
          </a:p>
          <a:p>
            <a:r>
              <a:rPr lang="it-IT" dirty="0"/>
              <a:t>La </a:t>
            </a:r>
            <a:r>
              <a:rPr lang="it-IT" dirty="0" err="1"/>
              <a:t>sertralina</a:t>
            </a:r>
            <a:r>
              <a:rPr lang="it-IT" dirty="0"/>
              <a:t> va data al mattino, incide meno sulla attività sessuale</a:t>
            </a:r>
          </a:p>
          <a:p>
            <a:r>
              <a:rPr lang="it-IT" dirty="0" err="1"/>
              <a:t>Escitalopram</a:t>
            </a:r>
            <a:r>
              <a:rPr lang="it-IT" dirty="0"/>
              <a:t>, nonostante la stretta parentela col </a:t>
            </a:r>
            <a:r>
              <a:rPr lang="it-IT" dirty="0" err="1"/>
              <a:t>citalopram</a:t>
            </a:r>
            <a:r>
              <a:rPr lang="it-IT" dirty="0"/>
              <a:t> è stimolante, meglio al mattino</a:t>
            </a:r>
          </a:p>
          <a:p>
            <a:r>
              <a:rPr lang="it-IT" dirty="0"/>
              <a:t>La </a:t>
            </a:r>
            <a:r>
              <a:rPr lang="it-IT" dirty="0" err="1"/>
              <a:t>fluvoxamina</a:t>
            </a:r>
            <a:r>
              <a:rPr lang="it-IT" dirty="0"/>
              <a:t>, come la </a:t>
            </a:r>
            <a:r>
              <a:rPr lang="it-IT" dirty="0" err="1"/>
              <a:t>paroxetina</a:t>
            </a:r>
            <a:r>
              <a:rPr lang="it-IT" dirty="0"/>
              <a:t> meglio dopo </a:t>
            </a:r>
            <a:r>
              <a:rPr lang="it-IT" dirty="0" err="1"/>
              <a:t>paranso</a:t>
            </a:r>
            <a:r>
              <a:rPr lang="it-IT" dirty="0"/>
              <a:t> per limitare la possibile nausea</a:t>
            </a:r>
          </a:p>
          <a:p>
            <a:r>
              <a:rPr lang="it-IT" dirty="0"/>
              <a:t>Della </a:t>
            </a:r>
            <a:r>
              <a:rPr lang="it-IT" dirty="0" err="1"/>
              <a:t>vortioxetina</a:t>
            </a:r>
            <a:r>
              <a:rPr lang="it-IT" dirty="0"/>
              <a:t> posso solo dire che ha pochi effetti collaterali </a:t>
            </a:r>
          </a:p>
          <a:p>
            <a:endParaRPr lang="it-IT" dirty="0"/>
          </a:p>
          <a:p>
            <a:endParaRPr lang="it-IT" dirty="0"/>
          </a:p>
          <a:p>
            <a:endParaRPr lang="it-IT" dirty="0"/>
          </a:p>
        </p:txBody>
      </p:sp>
    </p:spTree>
    <p:extLst>
      <p:ext uri="{BB962C8B-B14F-4D97-AF65-F5344CB8AC3E}">
        <p14:creationId xmlns:p14="http://schemas.microsoft.com/office/powerpoint/2010/main" val="11959610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Antidepressivi</a:t>
            </a:r>
          </a:p>
        </p:txBody>
      </p:sp>
      <p:sp>
        <p:nvSpPr>
          <p:cNvPr id="3" name="Segnaposto contenuto 2"/>
          <p:cNvSpPr>
            <a:spLocks noGrp="1"/>
          </p:cNvSpPr>
          <p:nvPr>
            <p:ph idx="1"/>
          </p:nvPr>
        </p:nvSpPr>
        <p:spPr/>
        <p:txBody>
          <a:bodyPr>
            <a:normAutofit/>
          </a:bodyPr>
          <a:lstStyle/>
          <a:p>
            <a:pPr hangingPunct="0"/>
            <a:r>
              <a:rPr lang="it-IT" dirty="0"/>
              <a:t>Anche la scoperta degli antidepressivi è avvenuta per una osservazione fortuita. L’</a:t>
            </a:r>
            <a:r>
              <a:rPr lang="it-IT" dirty="0" err="1"/>
              <a:t>Iproniazide</a:t>
            </a:r>
            <a:r>
              <a:rPr lang="it-IT" dirty="0"/>
              <a:t> (non molto differente dalla isoniazide attualmente ancora usata), un farmaco anti TBC, induceva euforia. È stato il primo IMAO un farmaco capace di rallentare in modo drastico la eliminazione di serotonina, noradrenalina e dopamina con effetti molto stimolanti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7C0E6C-5C78-E291-D3B2-DC4C68EB5B30}"/>
              </a:ext>
            </a:extLst>
          </p:cNvPr>
          <p:cNvSpPr>
            <a:spLocks noGrp="1"/>
          </p:cNvSpPr>
          <p:nvPr>
            <p:ph type="title"/>
          </p:nvPr>
        </p:nvSpPr>
        <p:spPr/>
        <p:txBody>
          <a:bodyPr>
            <a:normAutofit fontScale="90000"/>
          </a:bodyPr>
          <a:lstStyle/>
          <a:p>
            <a:br>
              <a:rPr lang="it-IT" dirty="0">
                <a:solidFill>
                  <a:srgbClr val="000000"/>
                </a:solidFill>
                <a:latin typeface="TimesNewRomanPSMT"/>
              </a:rPr>
            </a:br>
            <a:br>
              <a:rPr lang="it-IT" dirty="0">
                <a:solidFill>
                  <a:srgbClr val="000000"/>
                </a:solidFill>
                <a:latin typeface="TimesNewRomanPSMT"/>
              </a:rPr>
            </a:br>
            <a:r>
              <a:rPr lang="it-IT" dirty="0">
                <a:solidFill>
                  <a:srgbClr val="000000"/>
                </a:solidFill>
                <a:latin typeface="TimesNewRomanPSMT"/>
              </a:rPr>
              <a:t>SSRI </a:t>
            </a:r>
            <a:r>
              <a:rPr lang="it-IT" b="1" dirty="0">
                <a:solidFill>
                  <a:srgbClr val="000000"/>
                </a:solidFill>
                <a:latin typeface="TimesNewRomanPS-BoldMT"/>
              </a:rPr>
              <a:t>INDICAZIONI NEI DISTURBI D’ANSIA </a:t>
            </a:r>
            <a:r>
              <a:rPr lang="it-IT" b="1" dirty="0">
                <a:latin typeface="TimesNewRomanPS-BoldMT"/>
              </a:rPr>
              <a:t>DP DOC </a:t>
            </a:r>
            <a:r>
              <a:rPr lang="it-IT" b="1" dirty="0" err="1">
                <a:latin typeface="TimesNewRomanPS-BoldMT"/>
              </a:rPr>
              <a:t>FobSoc</a:t>
            </a:r>
            <a:r>
              <a:rPr lang="it-IT" b="1" dirty="0">
                <a:latin typeface="TimesNewRomanPS-BoldMT"/>
              </a:rPr>
              <a:t> GAD PTSD</a:t>
            </a:r>
            <a:br>
              <a:rPr lang="it-IT" b="1" dirty="0">
                <a:latin typeface="TimesNewRomanPS-BoldMT"/>
              </a:rPr>
            </a:br>
            <a:br>
              <a:rPr lang="it-IT" b="1" dirty="0">
                <a:solidFill>
                  <a:srgbClr val="000000"/>
                </a:solidFill>
                <a:latin typeface="TimesNewRomanPS-BoldMT"/>
              </a:rPr>
            </a:br>
            <a:br>
              <a:rPr lang="it-IT" dirty="0">
                <a:solidFill>
                  <a:srgbClr val="000000"/>
                </a:solidFill>
                <a:latin typeface="TimesNewRomanPSMT"/>
              </a:rPr>
            </a:br>
            <a:endParaRPr lang="it-IT" dirty="0"/>
          </a:p>
        </p:txBody>
      </p:sp>
      <p:sp>
        <p:nvSpPr>
          <p:cNvPr id="3" name="Segnaposto contenuto 2">
            <a:extLst>
              <a:ext uri="{FF2B5EF4-FFF2-40B4-BE49-F238E27FC236}">
                <a16:creationId xmlns:a16="http://schemas.microsoft.com/office/drawing/2014/main" id="{A5A092B1-CFB2-1DF0-F22A-5D96CECC5D5C}"/>
              </a:ext>
            </a:extLst>
          </p:cNvPr>
          <p:cNvSpPr>
            <a:spLocks noGrp="1"/>
          </p:cNvSpPr>
          <p:nvPr>
            <p:ph idx="1"/>
          </p:nvPr>
        </p:nvSpPr>
        <p:spPr/>
        <p:txBody>
          <a:bodyPr>
            <a:normAutofit/>
          </a:bodyPr>
          <a:lstStyle/>
          <a:p>
            <a:pPr algn="l"/>
            <a:r>
              <a:rPr lang="it-IT" sz="4000" b="1" i="0" u="none" strike="noStrike" baseline="0" dirty="0">
                <a:solidFill>
                  <a:srgbClr val="000000"/>
                </a:solidFill>
                <a:latin typeface="TimesNewRomanPS-BoldMT"/>
              </a:rPr>
              <a:t>Fluoxetina </a:t>
            </a:r>
            <a:r>
              <a:rPr lang="it-IT" sz="4000" b="0" i="0" u="none" strike="noStrike" baseline="0" dirty="0">
                <a:solidFill>
                  <a:srgbClr val="000000"/>
                </a:solidFill>
                <a:latin typeface="MS-PGothic"/>
              </a:rPr>
              <a:t>DOC</a:t>
            </a:r>
          </a:p>
          <a:p>
            <a:pPr algn="l"/>
            <a:r>
              <a:rPr lang="it-IT" sz="4000" b="1" i="0" u="none" strike="noStrike" baseline="0" dirty="0" err="1">
                <a:solidFill>
                  <a:srgbClr val="000000"/>
                </a:solidFill>
                <a:latin typeface="TimesNewRomanPS-BoldMT"/>
              </a:rPr>
              <a:t>Fluvoxamina</a:t>
            </a:r>
            <a:r>
              <a:rPr lang="it-IT" sz="4000" b="1" i="0" u="none" strike="noStrike" baseline="0" dirty="0">
                <a:solidFill>
                  <a:srgbClr val="000000"/>
                </a:solidFill>
                <a:latin typeface="TimesNewRomanPS-BoldMT"/>
              </a:rPr>
              <a:t> </a:t>
            </a:r>
            <a:r>
              <a:rPr lang="it-IT" sz="4000" b="0" i="0" u="none" strike="noStrike" baseline="0" dirty="0">
                <a:solidFill>
                  <a:srgbClr val="000000"/>
                </a:solidFill>
                <a:latin typeface="MS-PGothic"/>
              </a:rPr>
              <a:t>DOC</a:t>
            </a:r>
          </a:p>
          <a:p>
            <a:pPr algn="l"/>
            <a:r>
              <a:rPr lang="it-IT" sz="4000" b="1" i="0" u="none" strike="noStrike" baseline="0" dirty="0" err="1">
                <a:solidFill>
                  <a:srgbClr val="000000"/>
                </a:solidFill>
                <a:latin typeface="TimesNewRomanPS-BoldMT"/>
              </a:rPr>
              <a:t>Paroxetina</a:t>
            </a:r>
            <a:r>
              <a:rPr lang="it-IT" sz="4000" b="1" i="0" u="none" strike="noStrike" baseline="0" dirty="0">
                <a:solidFill>
                  <a:srgbClr val="000000"/>
                </a:solidFill>
                <a:latin typeface="TimesNewRomanPS-BoldMT"/>
              </a:rPr>
              <a:t> </a:t>
            </a:r>
            <a:r>
              <a:rPr lang="it-IT" sz="4000" b="0" i="0" u="none" strike="noStrike" baseline="0" dirty="0">
                <a:solidFill>
                  <a:srgbClr val="000000"/>
                </a:solidFill>
                <a:latin typeface="MS-PGothic"/>
              </a:rPr>
              <a:t>DP DOC FOB SOC GAD PTSD</a:t>
            </a:r>
          </a:p>
          <a:p>
            <a:pPr algn="l"/>
            <a:r>
              <a:rPr lang="it-IT" sz="4000" b="1" i="0" u="none" strike="noStrike" baseline="0" dirty="0" err="1">
                <a:solidFill>
                  <a:srgbClr val="000000"/>
                </a:solidFill>
                <a:latin typeface="TimesNewRomanPS-BoldMT"/>
              </a:rPr>
              <a:t>Sertralina</a:t>
            </a:r>
            <a:r>
              <a:rPr lang="it-IT" sz="4000" b="1" i="0" u="none" strike="noStrike" baseline="0" dirty="0">
                <a:solidFill>
                  <a:srgbClr val="000000"/>
                </a:solidFill>
                <a:latin typeface="TimesNewRomanPS-BoldMT"/>
              </a:rPr>
              <a:t> </a:t>
            </a:r>
            <a:r>
              <a:rPr lang="it-IT" sz="4000" b="0" i="0" u="none" strike="noStrike" baseline="0" dirty="0">
                <a:solidFill>
                  <a:srgbClr val="000000"/>
                </a:solidFill>
                <a:latin typeface="MS-PGothic"/>
              </a:rPr>
              <a:t>DP DOC FOB SOC PTSD</a:t>
            </a:r>
          </a:p>
          <a:p>
            <a:pPr algn="l"/>
            <a:r>
              <a:rPr lang="it-IT" sz="4000" b="1" i="0" u="none" strike="noStrike" baseline="0" dirty="0" err="1">
                <a:solidFill>
                  <a:srgbClr val="000000"/>
                </a:solidFill>
                <a:latin typeface="TimesNewRomanPS-BoldMT"/>
              </a:rPr>
              <a:t>Citalopram</a:t>
            </a:r>
            <a:r>
              <a:rPr lang="it-IT" sz="4000" b="1" i="0" u="none" strike="noStrike" baseline="0" dirty="0">
                <a:solidFill>
                  <a:srgbClr val="000000"/>
                </a:solidFill>
                <a:latin typeface="TimesNewRomanPS-BoldMT"/>
              </a:rPr>
              <a:t> </a:t>
            </a:r>
            <a:r>
              <a:rPr lang="it-IT" sz="4000" b="0" i="0" u="none" strike="noStrike" baseline="0" dirty="0">
                <a:solidFill>
                  <a:srgbClr val="000000"/>
                </a:solidFill>
                <a:latin typeface="MS-PGothic"/>
              </a:rPr>
              <a:t>DP FOB SOC</a:t>
            </a:r>
          </a:p>
          <a:p>
            <a:pPr algn="l"/>
            <a:r>
              <a:rPr lang="it-IT" sz="4000" b="1" i="0" u="none" strike="noStrike" baseline="0" dirty="0" err="1">
                <a:solidFill>
                  <a:srgbClr val="000000"/>
                </a:solidFill>
                <a:latin typeface="TimesNewRomanPS-BoldMT"/>
              </a:rPr>
              <a:t>Escitalopram</a:t>
            </a:r>
            <a:r>
              <a:rPr lang="it-IT" sz="4000" b="1" i="0" u="none" strike="noStrike" baseline="0" dirty="0">
                <a:solidFill>
                  <a:srgbClr val="000000"/>
                </a:solidFill>
                <a:latin typeface="TimesNewRomanPS-BoldMT"/>
              </a:rPr>
              <a:t> </a:t>
            </a:r>
            <a:r>
              <a:rPr lang="it-IT" sz="4000" b="0" i="0" u="none" strike="noStrike" baseline="0" dirty="0">
                <a:solidFill>
                  <a:srgbClr val="000000"/>
                </a:solidFill>
                <a:latin typeface="MS-PGothic"/>
              </a:rPr>
              <a:t>DP GAD</a:t>
            </a:r>
            <a:endParaRPr lang="it-IT" sz="4000" dirty="0"/>
          </a:p>
        </p:txBody>
      </p:sp>
    </p:spTree>
    <p:extLst>
      <p:ext uri="{BB962C8B-B14F-4D97-AF65-F5344CB8AC3E}">
        <p14:creationId xmlns:p14="http://schemas.microsoft.com/office/powerpoint/2010/main" val="7868627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FF2839-F84A-56B6-FC67-25E3490F430C}"/>
              </a:ext>
            </a:extLst>
          </p:cNvPr>
          <p:cNvSpPr>
            <a:spLocks noGrp="1"/>
          </p:cNvSpPr>
          <p:nvPr>
            <p:ph type="title"/>
          </p:nvPr>
        </p:nvSpPr>
        <p:spPr/>
        <p:txBody>
          <a:bodyPr/>
          <a:lstStyle/>
          <a:p>
            <a:r>
              <a:rPr lang="it-IT" dirty="0"/>
              <a:t>ESKETAMINA e psilocibina</a:t>
            </a:r>
          </a:p>
        </p:txBody>
      </p:sp>
      <p:sp>
        <p:nvSpPr>
          <p:cNvPr id="3" name="Segnaposto contenuto 2">
            <a:extLst>
              <a:ext uri="{FF2B5EF4-FFF2-40B4-BE49-F238E27FC236}">
                <a16:creationId xmlns:a16="http://schemas.microsoft.com/office/drawing/2014/main" id="{214BBA2D-8E5E-70BD-8637-2F7B07FDFA32}"/>
              </a:ext>
            </a:extLst>
          </p:cNvPr>
          <p:cNvSpPr>
            <a:spLocks noGrp="1"/>
          </p:cNvSpPr>
          <p:nvPr>
            <p:ph idx="1"/>
          </p:nvPr>
        </p:nvSpPr>
        <p:spPr/>
        <p:txBody>
          <a:bodyPr>
            <a:normAutofit fontScale="92500" lnSpcReduction="10000"/>
          </a:bodyPr>
          <a:lstStyle/>
          <a:p>
            <a:r>
              <a:rPr lang="it-IT" dirty="0"/>
              <a:t>SPRAVATO la </a:t>
            </a:r>
            <a:r>
              <a:rPr lang="it-IT" dirty="0" err="1"/>
              <a:t>Ketamina</a:t>
            </a:r>
            <a:r>
              <a:rPr lang="it-IT" dirty="0"/>
              <a:t> è uno stupefacente. A basse dosi, in associazione ad antidepressivi può essere somministrato per via nasale in ambiente controllato (ospedale) e si è dimostrato a volte utile per depressioni molto gravi e resistenti.</a:t>
            </a:r>
          </a:p>
          <a:p>
            <a:r>
              <a:rPr lang="it-IT" dirty="0"/>
              <a:t>Molto costoso, viene somministrato una o due volte a settimana. Ha dimostrato grande efficacia in casi selezionati</a:t>
            </a:r>
          </a:p>
          <a:p>
            <a:r>
              <a:rPr lang="it-IT" dirty="0"/>
              <a:t>Può indurre capogiri e nausea</a:t>
            </a:r>
          </a:p>
          <a:p>
            <a:r>
              <a:rPr lang="it-IT" sz="2800" dirty="0">
                <a:effectLst/>
                <a:latin typeface="Aptos" panose="020B0004020202020204" pitchFamily="34" charset="0"/>
                <a:ea typeface="Times New Roman" panose="02020603050405020304" pitchFamily="18" charset="0"/>
                <a:cs typeface="Aptos" panose="020B0004020202020204" pitchFamily="34" charset="0"/>
              </a:rPr>
              <a:t>The first long-</a:t>
            </a:r>
            <a:r>
              <a:rPr lang="it-IT" sz="2800" dirty="0" err="1">
                <a:effectLst/>
                <a:latin typeface="Aptos" panose="020B0004020202020204" pitchFamily="34" charset="0"/>
                <a:ea typeface="Times New Roman" panose="02020603050405020304" pitchFamily="18" charset="0"/>
                <a:cs typeface="Aptos" panose="020B0004020202020204" pitchFamily="34" charset="0"/>
              </a:rPr>
              <a:t>term</a:t>
            </a:r>
            <a:r>
              <a:rPr lang="it-IT" sz="2800" dirty="0">
                <a:effectLst/>
                <a:latin typeface="Aptos" panose="020B0004020202020204" pitchFamily="34" charset="0"/>
                <a:ea typeface="Times New Roman" panose="02020603050405020304" pitchFamily="18" charset="0"/>
                <a:cs typeface="Aptos" panose="020B0004020202020204" pitchFamily="34" charset="0"/>
              </a:rPr>
              <a:t> </a:t>
            </a:r>
            <a:r>
              <a:rPr lang="it-IT" sz="2800" dirty="0" err="1">
                <a:effectLst/>
                <a:latin typeface="Aptos" panose="020B0004020202020204" pitchFamily="34" charset="0"/>
                <a:ea typeface="Times New Roman" panose="02020603050405020304" pitchFamily="18" charset="0"/>
                <a:cs typeface="Aptos" panose="020B0004020202020204" pitchFamily="34" charset="0"/>
              </a:rPr>
              <a:t>comparison</a:t>
            </a:r>
            <a:r>
              <a:rPr lang="it-IT" sz="2800" dirty="0">
                <a:effectLst/>
                <a:latin typeface="Aptos" panose="020B0004020202020204" pitchFamily="34" charset="0"/>
                <a:ea typeface="Times New Roman" panose="02020603050405020304" pitchFamily="18" charset="0"/>
                <a:cs typeface="Aptos" panose="020B0004020202020204" pitchFamily="34" charset="0"/>
              </a:rPr>
              <a:t> of </a:t>
            </a:r>
            <a:r>
              <a:rPr lang="it-IT" sz="2800" dirty="0" err="1">
                <a:effectLst/>
                <a:latin typeface="Aptos" panose="020B0004020202020204" pitchFamily="34" charset="0"/>
                <a:ea typeface="Times New Roman" panose="02020603050405020304" pitchFamily="18" charset="0"/>
                <a:cs typeface="Aptos" panose="020B0004020202020204" pitchFamily="34" charset="0"/>
              </a:rPr>
              <a:t>psilocybin</a:t>
            </a:r>
            <a:r>
              <a:rPr lang="it-IT" sz="2800" dirty="0">
                <a:effectLst/>
                <a:latin typeface="Aptos" panose="020B0004020202020204" pitchFamily="34" charset="0"/>
                <a:ea typeface="Times New Roman" panose="02020603050405020304" pitchFamily="18" charset="0"/>
                <a:cs typeface="Aptos" panose="020B0004020202020204" pitchFamily="34" charset="0"/>
              </a:rPr>
              <a:t> vs an SSRI for MDD </a:t>
            </a:r>
            <a:r>
              <a:rPr lang="it-IT" sz="2800" dirty="0" err="1">
                <a:effectLst/>
                <a:latin typeface="Aptos" panose="020B0004020202020204" pitchFamily="34" charset="0"/>
                <a:ea typeface="Times New Roman" panose="02020603050405020304" pitchFamily="18" charset="0"/>
                <a:cs typeface="Aptos" panose="020B0004020202020204" pitchFamily="34" charset="0"/>
              </a:rPr>
              <a:t>suggests</a:t>
            </a:r>
            <a:r>
              <a:rPr lang="it-IT" sz="2800" dirty="0">
                <a:effectLst/>
                <a:latin typeface="Aptos" panose="020B0004020202020204" pitchFamily="34" charset="0"/>
                <a:ea typeface="Times New Roman" panose="02020603050405020304" pitchFamily="18" charset="0"/>
                <a:cs typeface="Aptos" panose="020B0004020202020204" pitchFamily="34" charset="0"/>
              </a:rPr>
              <a:t> the </a:t>
            </a:r>
            <a:r>
              <a:rPr lang="it-IT" sz="2800" dirty="0" err="1">
                <a:effectLst/>
                <a:latin typeface="Aptos" panose="020B0004020202020204" pitchFamily="34" charset="0"/>
                <a:ea typeface="Times New Roman" panose="02020603050405020304" pitchFamily="18" charset="0"/>
                <a:cs typeface="Aptos" panose="020B0004020202020204" pitchFamily="34" charset="0"/>
              </a:rPr>
              <a:t>psychedelic</a:t>
            </a:r>
            <a:r>
              <a:rPr lang="it-IT" sz="2800" dirty="0">
                <a:effectLst/>
                <a:latin typeface="Aptos" panose="020B0004020202020204" pitchFamily="34" charset="0"/>
                <a:ea typeface="Times New Roman" panose="02020603050405020304" pitchFamily="18" charset="0"/>
                <a:cs typeface="Aptos" panose="020B0004020202020204" pitchFamily="34" charset="0"/>
              </a:rPr>
              <a:t> </a:t>
            </a:r>
            <a:r>
              <a:rPr lang="it-IT" sz="2800" dirty="0" err="1">
                <a:effectLst/>
                <a:latin typeface="Aptos" panose="020B0004020202020204" pitchFamily="34" charset="0"/>
                <a:ea typeface="Times New Roman" panose="02020603050405020304" pitchFamily="18" charset="0"/>
                <a:cs typeface="Aptos" panose="020B0004020202020204" pitchFamily="34" charset="0"/>
              </a:rPr>
              <a:t>was</a:t>
            </a:r>
            <a:r>
              <a:rPr lang="it-IT" sz="2800" dirty="0">
                <a:effectLst/>
                <a:latin typeface="Aptos" panose="020B0004020202020204" pitchFamily="34" charset="0"/>
                <a:ea typeface="Times New Roman" panose="02020603050405020304" pitchFamily="18" charset="0"/>
                <a:cs typeface="Aptos" panose="020B0004020202020204" pitchFamily="34" charset="0"/>
              </a:rPr>
              <a:t> </a:t>
            </a:r>
            <a:r>
              <a:rPr lang="it-IT" sz="2800" dirty="0" err="1">
                <a:effectLst/>
                <a:latin typeface="Aptos" panose="020B0004020202020204" pitchFamily="34" charset="0"/>
                <a:ea typeface="Times New Roman" panose="02020603050405020304" pitchFamily="18" charset="0"/>
                <a:cs typeface="Aptos" panose="020B0004020202020204" pitchFamily="34" charset="0"/>
              </a:rPr>
              <a:t>associated</a:t>
            </a:r>
            <a:r>
              <a:rPr lang="it-IT" sz="2800" dirty="0">
                <a:effectLst/>
                <a:latin typeface="Aptos" panose="020B0004020202020204" pitchFamily="34" charset="0"/>
                <a:ea typeface="Times New Roman" panose="02020603050405020304" pitchFamily="18" charset="0"/>
                <a:cs typeface="Aptos" panose="020B0004020202020204" pitchFamily="34" charset="0"/>
              </a:rPr>
              <a:t> with </a:t>
            </a:r>
            <a:r>
              <a:rPr lang="it-IT" sz="2800" dirty="0" err="1">
                <a:effectLst/>
                <a:latin typeface="Aptos" panose="020B0004020202020204" pitchFamily="34" charset="0"/>
                <a:ea typeface="Times New Roman" panose="02020603050405020304" pitchFamily="18" charset="0"/>
                <a:cs typeface="Aptos" panose="020B0004020202020204" pitchFamily="34" charset="0"/>
              </a:rPr>
              <a:t>better</a:t>
            </a:r>
            <a:r>
              <a:rPr lang="it-IT" sz="2800" dirty="0">
                <a:effectLst/>
                <a:latin typeface="Aptos" panose="020B0004020202020204" pitchFamily="34" charset="0"/>
                <a:ea typeface="Times New Roman" panose="02020603050405020304" pitchFamily="18" charset="0"/>
                <a:cs typeface="Aptos" panose="020B0004020202020204" pitchFamily="34" charset="0"/>
              </a:rPr>
              <a:t> overall </a:t>
            </a:r>
            <a:r>
              <a:rPr lang="it-IT" sz="2800" dirty="0" err="1">
                <a:effectLst/>
                <a:latin typeface="Aptos" panose="020B0004020202020204" pitchFamily="34" charset="0"/>
                <a:ea typeface="Times New Roman" panose="02020603050405020304" pitchFamily="18" charset="0"/>
                <a:cs typeface="Aptos" panose="020B0004020202020204" pitchFamily="34" charset="0"/>
              </a:rPr>
              <a:t>efficacy</a:t>
            </a:r>
            <a:r>
              <a:rPr lang="it-IT" sz="2800" dirty="0">
                <a:effectLst/>
                <a:latin typeface="Aptos" panose="020B0004020202020204" pitchFamily="34" charset="0"/>
                <a:ea typeface="Times New Roman" panose="02020603050405020304" pitchFamily="18" charset="0"/>
                <a:cs typeface="Aptos" panose="020B0004020202020204" pitchFamily="34" charset="0"/>
              </a:rPr>
              <a:t> and </a:t>
            </a:r>
            <a:r>
              <a:rPr lang="it-IT" sz="2800" dirty="0" err="1">
                <a:effectLst/>
                <a:latin typeface="Aptos" panose="020B0004020202020204" pitchFamily="34" charset="0"/>
                <a:ea typeface="Times New Roman" panose="02020603050405020304" pitchFamily="18" charset="0"/>
                <a:cs typeface="Aptos" panose="020B0004020202020204" pitchFamily="34" charset="0"/>
              </a:rPr>
              <a:t>fewer</a:t>
            </a:r>
            <a:r>
              <a:rPr lang="it-IT" sz="2800" dirty="0">
                <a:effectLst/>
                <a:latin typeface="Aptos" panose="020B0004020202020204" pitchFamily="34" charset="0"/>
                <a:ea typeface="Times New Roman" panose="02020603050405020304" pitchFamily="18" charset="0"/>
                <a:cs typeface="Aptos" panose="020B0004020202020204" pitchFamily="34" charset="0"/>
              </a:rPr>
              <a:t> side </a:t>
            </a:r>
            <a:r>
              <a:rPr lang="it-IT" sz="2800" dirty="0" err="1">
                <a:effectLst/>
                <a:latin typeface="Aptos" panose="020B0004020202020204" pitchFamily="34" charset="0"/>
                <a:ea typeface="Times New Roman" panose="02020603050405020304" pitchFamily="18" charset="0"/>
                <a:cs typeface="Aptos" panose="020B0004020202020204" pitchFamily="34" charset="0"/>
              </a:rPr>
              <a:t>effects</a:t>
            </a:r>
            <a:r>
              <a:rPr lang="it-IT" sz="2800" dirty="0">
                <a:effectLst/>
                <a:latin typeface="Aptos" panose="020B0004020202020204" pitchFamily="34" charset="0"/>
                <a:ea typeface="Times New Roman" panose="02020603050405020304" pitchFamily="18" charset="0"/>
                <a:cs typeface="Aptos" panose="020B0004020202020204" pitchFamily="34" charset="0"/>
              </a:rPr>
              <a:t>.</a:t>
            </a:r>
            <a:br>
              <a:rPr lang="it-IT" sz="2800" dirty="0">
                <a:effectLst/>
                <a:latin typeface="Aptos" panose="020B0004020202020204" pitchFamily="34" charset="0"/>
                <a:ea typeface="Times New Roman" panose="02020603050405020304" pitchFamily="18" charset="0"/>
                <a:cs typeface="Aptos" panose="020B0004020202020204" pitchFamily="34" charset="0"/>
              </a:rPr>
            </a:br>
            <a:br>
              <a:rPr lang="it-IT" sz="2800" dirty="0">
                <a:effectLst/>
                <a:latin typeface="Aptos" panose="020B0004020202020204" pitchFamily="34" charset="0"/>
                <a:ea typeface="Times New Roman" panose="02020603050405020304" pitchFamily="18" charset="0"/>
                <a:cs typeface="Aptos" panose="020B0004020202020204" pitchFamily="34" charset="0"/>
              </a:rPr>
            </a:br>
            <a:endParaRPr lang="it-IT" dirty="0"/>
          </a:p>
          <a:p>
            <a:endParaRPr lang="it-IT" dirty="0"/>
          </a:p>
        </p:txBody>
      </p:sp>
    </p:spTree>
    <p:extLst>
      <p:ext uri="{BB962C8B-B14F-4D97-AF65-F5344CB8AC3E}">
        <p14:creationId xmlns:p14="http://schemas.microsoft.com/office/powerpoint/2010/main" val="40064366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443610-33D9-2F7B-3FEE-1D6010D0892A}"/>
              </a:ext>
            </a:extLst>
          </p:cNvPr>
          <p:cNvSpPr>
            <a:spLocks noGrp="1"/>
          </p:cNvSpPr>
          <p:nvPr>
            <p:ph type="title"/>
          </p:nvPr>
        </p:nvSpPr>
        <p:spPr/>
        <p:txBody>
          <a:bodyPr>
            <a:normAutofit fontScale="90000"/>
          </a:bodyPr>
          <a:lstStyle/>
          <a:p>
            <a:r>
              <a:rPr lang="it-IT" dirty="0"/>
              <a:t>ANTIDEPRESSIVI CHE NON INTERFERISCONO CON LA VITA SESSUALE o per lo meno lo fanno poco</a:t>
            </a:r>
          </a:p>
        </p:txBody>
      </p:sp>
      <p:sp>
        <p:nvSpPr>
          <p:cNvPr id="3" name="Segnaposto contenuto 2">
            <a:extLst>
              <a:ext uri="{FF2B5EF4-FFF2-40B4-BE49-F238E27FC236}">
                <a16:creationId xmlns:a16="http://schemas.microsoft.com/office/drawing/2014/main" id="{AE044AFF-72B5-8D18-5609-1BE266A35491}"/>
              </a:ext>
            </a:extLst>
          </p:cNvPr>
          <p:cNvSpPr>
            <a:spLocks noGrp="1"/>
          </p:cNvSpPr>
          <p:nvPr>
            <p:ph idx="1"/>
          </p:nvPr>
        </p:nvSpPr>
        <p:spPr/>
        <p:txBody>
          <a:bodyPr/>
          <a:lstStyle/>
          <a:p>
            <a:r>
              <a:rPr lang="it-IT" dirty="0"/>
              <a:t>Bupropione (</a:t>
            </a:r>
            <a:r>
              <a:rPr lang="it-IT" dirty="0" err="1"/>
              <a:t>wellbutrin</a:t>
            </a:r>
            <a:r>
              <a:rPr lang="it-IT" dirty="0"/>
              <a:t>)</a:t>
            </a:r>
          </a:p>
          <a:p>
            <a:r>
              <a:rPr lang="it-IT" dirty="0" err="1"/>
              <a:t>Agomelatina</a:t>
            </a:r>
            <a:r>
              <a:rPr lang="it-IT" dirty="0"/>
              <a:t> (</a:t>
            </a:r>
            <a:r>
              <a:rPr lang="it-IT" dirty="0" err="1"/>
              <a:t>valdoxan</a:t>
            </a:r>
            <a:r>
              <a:rPr lang="it-IT" dirty="0"/>
              <a:t>)</a:t>
            </a:r>
          </a:p>
          <a:p>
            <a:r>
              <a:rPr lang="it-IT" dirty="0" err="1"/>
              <a:t>Desvenlafaxina</a:t>
            </a:r>
            <a:r>
              <a:rPr lang="it-IT" dirty="0"/>
              <a:t> (</a:t>
            </a:r>
            <a:r>
              <a:rPr lang="it-IT" dirty="0" err="1"/>
              <a:t>Faxilex</a:t>
            </a:r>
            <a:r>
              <a:rPr lang="it-IT" dirty="0"/>
              <a:t>)</a:t>
            </a:r>
          </a:p>
          <a:p>
            <a:r>
              <a:rPr lang="it-IT" dirty="0" err="1"/>
              <a:t>trazodone</a:t>
            </a:r>
            <a:r>
              <a:rPr lang="it-IT" dirty="0"/>
              <a:t> (Trittico)</a:t>
            </a:r>
          </a:p>
          <a:p>
            <a:r>
              <a:rPr lang="it-IT" dirty="0" err="1"/>
              <a:t>Vortioxetina</a:t>
            </a:r>
            <a:r>
              <a:rPr lang="it-IT" dirty="0"/>
              <a:t> (</a:t>
            </a:r>
            <a:r>
              <a:rPr lang="it-IT" dirty="0" err="1"/>
              <a:t>Brintellix</a:t>
            </a:r>
            <a:r>
              <a:rPr lang="it-IT" dirty="0"/>
              <a:t>)</a:t>
            </a:r>
          </a:p>
        </p:txBody>
      </p:sp>
    </p:spTree>
    <p:extLst>
      <p:ext uri="{BB962C8B-B14F-4D97-AF65-F5344CB8AC3E}">
        <p14:creationId xmlns:p14="http://schemas.microsoft.com/office/powerpoint/2010/main" val="13442441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2209800" y="304800"/>
            <a:ext cx="7772400" cy="1295400"/>
          </a:xfrm>
        </p:spPr>
        <p:txBody>
          <a:bodyPr>
            <a:normAutofit fontScale="90000"/>
          </a:bodyPr>
          <a:lstStyle/>
          <a:p>
            <a:r>
              <a:rPr lang="it-IT" b="1" dirty="0">
                <a:solidFill>
                  <a:schemeClr val="tx1"/>
                </a:solidFill>
              </a:rPr>
              <a:t>Classi di antidepressivi</a:t>
            </a:r>
            <a:br>
              <a:rPr lang="it-IT" b="1" dirty="0">
                <a:solidFill>
                  <a:schemeClr val="tx1"/>
                </a:solidFill>
              </a:rPr>
            </a:br>
            <a:endParaRPr lang="it-IT" b="1" dirty="0">
              <a:solidFill>
                <a:schemeClr val="tx1"/>
              </a:solidFill>
            </a:endParaRPr>
          </a:p>
        </p:txBody>
      </p:sp>
      <p:sp>
        <p:nvSpPr>
          <p:cNvPr id="64515" name="Rectangle 3"/>
          <p:cNvSpPr>
            <a:spLocks noGrp="1" noChangeArrowheads="1"/>
          </p:cNvSpPr>
          <p:nvPr>
            <p:ph type="body" idx="1"/>
          </p:nvPr>
        </p:nvSpPr>
        <p:spPr>
          <a:xfrm>
            <a:off x="1524000" y="1371600"/>
            <a:ext cx="9144000" cy="4114800"/>
          </a:xfrm>
        </p:spPr>
        <p:txBody>
          <a:bodyPr>
            <a:normAutofit fontScale="32500" lnSpcReduction="20000"/>
          </a:bodyPr>
          <a:lstStyle/>
          <a:p>
            <a:pPr>
              <a:buFontTx/>
              <a:buNone/>
            </a:pPr>
            <a:r>
              <a:rPr lang="it-IT" dirty="0">
                <a:latin typeface="+mj-lt"/>
              </a:rPr>
              <a:t>NARI 	noradrenalina	</a:t>
            </a:r>
            <a:r>
              <a:rPr lang="it-IT" dirty="0" err="1">
                <a:latin typeface="+mj-lt"/>
              </a:rPr>
              <a:t>Reboxetina</a:t>
            </a:r>
            <a:r>
              <a:rPr lang="it-IT" dirty="0">
                <a:latin typeface="+mj-lt"/>
              </a:rPr>
              <a:t> </a:t>
            </a:r>
            <a:r>
              <a:rPr lang="it-IT" dirty="0" err="1">
                <a:latin typeface="+mj-lt"/>
              </a:rPr>
              <a:t>edronax</a:t>
            </a:r>
            <a:r>
              <a:rPr lang="it-IT" dirty="0">
                <a:latin typeface="+mj-lt"/>
              </a:rPr>
              <a:t> </a:t>
            </a:r>
            <a:r>
              <a:rPr lang="it-IT" dirty="0" err="1">
                <a:latin typeface="+mj-lt"/>
              </a:rPr>
              <a:t>davedox</a:t>
            </a:r>
            <a:endParaRPr lang="it-IT" dirty="0">
              <a:latin typeface="+mj-lt"/>
            </a:endParaRPr>
          </a:p>
          <a:p>
            <a:pPr>
              <a:buFontTx/>
              <a:buNone/>
            </a:pPr>
            <a:r>
              <a:rPr lang="it-IT" dirty="0">
                <a:latin typeface="+mj-lt"/>
              </a:rPr>
              <a:t>Dopaminergici        		 Bupropione </a:t>
            </a:r>
            <a:r>
              <a:rPr lang="it-IT" dirty="0" err="1">
                <a:latin typeface="+mj-lt"/>
              </a:rPr>
              <a:t>Wellbutrin</a:t>
            </a:r>
            <a:r>
              <a:rPr lang="it-IT" dirty="0">
                <a:latin typeface="+mj-lt"/>
              </a:rPr>
              <a:t>; si usa anche per brevi periodi </a:t>
            </a:r>
            <a:r>
              <a:rPr lang="it-IT" dirty="0" err="1">
                <a:latin typeface="+mj-lt"/>
              </a:rPr>
              <a:t>Amisulpride</a:t>
            </a:r>
            <a:r>
              <a:rPr lang="it-IT" dirty="0">
                <a:latin typeface="+mj-lt"/>
              </a:rPr>
              <a:t>  </a:t>
            </a:r>
            <a:r>
              <a:rPr lang="it-IT" dirty="0" err="1">
                <a:latin typeface="+mj-lt"/>
              </a:rPr>
              <a:t>deniban</a:t>
            </a:r>
            <a:r>
              <a:rPr lang="it-IT" dirty="0">
                <a:latin typeface="+mj-lt"/>
              </a:rPr>
              <a:t> </a:t>
            </a:r>
          </a:p>
          <a:p>
            <a:pPr>
              <a:buFontTx/>
              <a:buNone/>
            </a:pPr>
            <a:r>
              <a:rPr lang="it-IT" dirty="0">
                <a:latin typeface="+mj-lt"/>
              </a:rPr>
              <a:t> </a:t>
            </a:r>
          </a:p>
          <a:p>
            <a:pPr>
              <a:buFontTx/>
              <a:buNone/>
            </a:pPr>
            <a:r>
              <a:rPr lang="it-IT" dirty="0">
                <a:latin typeface="+mj-lt"/>
              </a:rPr>
              <a:t> NASSA	</a:t>
            </a:r>
            <a:r>
              <a:rPr lang="it-IT" dirty="0" err="1">
                <a:latin typeface="+mj-lt"/>
              </a:rPr>
              <a:t>noradren</a:t>
            </a:r>
            <a:r>
              <a:rPr lang="it-IT" dirty="0">
                <a:latin typeface="+mj-lt"/>
              </a:rPr>
              <a:t> e </a:t>
            </a:r>
            <a:r>
              <a:rPr lang="it-IT" dirty="0" err="1">
                <a:latin typeface="+mj-lt"/>
              </a:rPr>
              <a:t>serot</a:t>
            </a:r>
            <a:r>
              <a:rPr lang="it-IT" dirty="0">
                <a:latin typeface="+mj-lt"/>
              </a:rPr>
              <a:t>     	 </a:t>
            </a:r>
            <a:r>
              <a:rPr lang="it-IT" dirty="0" err="1">
                <a:latin typeface="+mj-lt"/>
              </a:rPr>
              <a:t>Mirtazapina</a:t>
            </a:r>
            <a:r>
              <a:rPr lang="it-IT" dirty="0">
                <a:latin typeface="+mj-lt"/>
              </a:rPr>
              <a:t> </a:t>
            </a:r>
            <a:r>
              <a:rPr lang="it-IT" dirty="0" err="1">
                <a:latin typeface="+mj-lt"/>
              </a:rPr>
              <a:t>Remeron</a:t>
            </a:r>
            <a:endParaRPr lang="it-IT" dirty="0">
              <a:latin typeface="+mj-lt"/>
            </a:endParaRPr>
          </a:p>
          <a:p>
            <a:pPr>
              <a:buFontTx/>
              <a:buNone/>
            </a:pPr>
            <a:r>
              <a:rPr lang="it-IT" dirty="0">
                <a:latin typeface="+mj-lt"/>
              </a:rPr>
              <a:t>SSNRI	</a:t>
            </a:r>
            <a:r>
              <a:rPr lang="it-IT" dirty="0" err="1">
                <a:latin typeface="+mj-lt"/>
              </a:rPr>
              <a:t>Seroton</a:t>
            </a:r>
            <a:r>
              <a:rPr lang="it-IT" dirty="0">
                <a:latin typeface="+mj-lt"/>
              </a:rPr>
              <a:t> e </a:t>
            </a:r>
            <a:r>
              <a:rPr lang="it-IT" dirty="0" err="1">
                <a:latin typeface="+mj-lt"/>
              </a:rPr>
              <a:t>noradren</a:t>
            </a:r>
            <a:r>
              <a:rPr lang="it-IT" dirty="0">
                <a:latin typeface="+mj-lt"/>
              </a:rPr>
              <a:t>            </a:t>
            </a:r>
            <a:r>
              <a:rPr lang="it-IT" dirty="0" err="1">
                <a:latin typeface="+mj-lt"/>
              </a:rPr>
              <a:t>Venlafaxina</a:t>
            </a:r>
            <a:r>
              <a:rPr lang="it-IT" dirty="0">
                <a:latin typeface="+mj-lt"/>
              </a:rPr>
              <a:t>, </a:t>
            </a:r>
            <a:r>
              <a:rPr lang="it-IT" dirty="0" err="1">
                <a:latin typeface="+mj-lt"/>
              </a:rPr>
              <a:t>Efexor</a:t>
            </a:r>
            <a:r>
              <a:rPr lang="it-IT" dirty="0">
                <a:latin typeface="+mj-lt"/>
              </a:rPr>
              <a:t> </a:t>
            </a:r>
          </a:p>
          <a:p>
            <a:pPr>
              <a:buFontTx/>
              <a:buNone/>
            </a:pPr>
            <a:r>
              <a:rPr lang="it-IT" dirty="0">
                <a:latin typeface="+mj-lt"/>
              </a:rPr>
              <a:t>                            </a:t>
            </a:r>
          </a:p>
          <a:p>
            <a:pPr>
              <a:buFontTx/>
              <a:buNone/>
            </a:pPr>
            <a:endParaRPr lang="it-IT" dirty="0">
              <a:latin typeface="+mj-lt"/>
            </a:endParaRPr>
          </a:p>
          <a:p>
            <a:pPr>
              <a:buFontTx/>
              <a:buNone/>
            </a:pPr>
            <a:r>
              <a:rPr lang="it-IT" dirty="0" err="1">
                <a:latin typeface="+mj-lt"/>
              </a:rPr>
              <a:t>Dosulepina</a:t>
            </a:r>
            <a:r>
              <a:rPr lang="it-IT" dirty="0">
                <a:latin typeface="+mj-lt"/>
              </a:rPr>
              <a:t>  </a:t>
            </a:r>
            <a:r>
              <a:rPr lang="it-IT" dirty="0" err="1">
                <a:latin typeface="+mj-lt"/>
              </a:rPr>
              <a:t>Protiaden</a:t>
            </a:r>
            <a:endParaRPr lang="it-IT" dirty="0">
              <a:latin typeface="+mj-lt"/>
            </a:endParaRPr>
          </a:p>
          <a:p>
            <a:pPr>
              <a:buFontTx/>
              <a:buNone/>
            </a:pPr>
            <a:r>
              <a:rPr lang="it-IT" dirty="0" err="1">
                <a:latin typeface="+mj-lt"/>
              </a:rPr>
              <a:t>Agomelatina</a:t>
            </a:r>
            <a:r>
              <a:rPr lang="it-IT" dirty="0">
                <a:latin typeface="+mj-lt"/>
              </a:rPr>
              <a:t> VALDOXAN </a:t>
            </a:r>
          </a:p>
          <a:p>
            <a:pPr>
              <a:buNone/>
            </a:pPr>
            <a:r>
              <a:rPr lang="it-IT" dirty="0">
                <a:latin typeface="+mj-lt"/>
              </a:rPr>
              <a:t> </a:t>
            </a:r>
            <a:r>
              <a:rPr lang="it-IT" dirty="0" err="1">
                <a:latin typeface="+mj-lt"/>
              </a:rPr>
              <a:t>Trazodone</a:t>
            </a:r>
            <a:r>
              <a:rPr lang="it-IT" dirty="0">
                <a:latin typeface="+mj-lt"/>
              </a:rPr>
              <a:t> trittico</a:t>
            </a:r>
          </a:p>
          <a:p>
            <a:pPr>
              <a:buNone/>
            </a:pPr>
            <a:r>
              <a:rPr lang="it-IT" dirty="0" err="1">
                <a:latin typeface="+mj-lt"/>
              </a:rPr>
              <a:t>Duloxetina</a:t>
            </a:r>
            <a:r>
              <a:rPr lang="it-IT" dirty="0">
                <a:latin typeface="+mj-lt"/>
              </a:rPr>
              <a:t> </a:t>
            </a:r>
            <a:r>
              <a:rPr lang="it-IT" dirty="0" err="1">
                <a:latin typeface="+mj-lt"/>
              </a:rPr>
              <a:t>Cymbalta</a:t>
            </a:r>
            <a:r>
              <a:rPr lang="it-IT" dirty="0">
                <a:latin typeface="+mj-lt"/>
              </a:rPr>
              <a:t> </a:t>
            </a:r>
            <a:r>
              <a:rPr lang="it-IT" dirty="0" err="1">
                <a:latin typeface="+mj-lt"/>
              </a:rPr>
              <a:t>xerista</a:t>
            </a:r>
            <a:endParaRPr lang="it-IT" dirty="0">
              <a:latin typeface="+mj-lt"/>
            </a:endParaRPr>
          </a:p>
          <a:p>
            <a:pPr>
              <a:buFontTx/>
              <a:buNone/>
            </a:pPr>
            <a:r>
              <a:rPr lang="it-IT" dirty="0">
                <a:latin typeface="+mj-lt"/>
              </a:rPr>
              <a:t>                                </a:t>
            </a:r>
          </a:p>
          <a:p>
            <a:pPr>
              <a:buFontTx/>
              <a:buNone/>
            </a:pPr>
            <a:r>
              <a:rPr lang="it-IT" dirty="0">
                <a:latin typeface="+mj-lt"/>
              </a:rPr>
              <a:t>PRODOTTI NATURALI (O QUASI)</a:t>
            </a:r>
          </a:p>
          <a:p>
            <a:pPr>
              <a:buFontTx/>
              <a:buNone/>
            </a:pPr>
            <a:r>
              <a:rPr lang="it-IT" dirty="0">
                <a:latin typeface="+mj-lt"/>
              </a:rPr>
              <a:t> </a:t>
            </a:r>
            <a:r>
              <a:rPr lang="it-IT" dirty="0" err="1">
                <a:latin typeface="+mj-lt"/>
              </a:rPr>
              <a:t>TripT</a:t>
            </a:r>
            <a:r>
              <a:rPr lang="it-IT" dirty="0">
                <a:latin typeface="+mj-lt"/>
              </a:rPr>
              <a:t> oh</a:t>
            </a:r>
          </a:p>
          <a:p>
            <a:pPr>
              <a:buFontTx/>
              <a:buNone/>
            </a:pPr>
            <a:r>
              <a:rPr lang="it-IT" dirty="0">
                <a:latin typeface="+mj-lt"/>
              </a:rPr>
              <a:t> </a:t>
            </a:r>
            <a:r>
              <a:rPr lang="it-IT" dirty="0" err="1">
                <a:latin typeface="+mj-lt"/>
              </a:rPr>
              <a:t>Samyr</a:t>
            </a:r>
            <a:endParaRPr lang="it-IT" dirty="0">
              <a:latin typeface="+mj-lt"/>
            </a:endParaRPr>
          </a:p>
          <a:p>
            <a:pPr>
              <a:buFontTx/>
              <a:buNone/>
            </a:pPr>
            <a:r>
              <a:rPr lang="it-IT" dirty="0">
                <a:latin typeface="+mj-lt"/>
              </a:rPr>
              <a:t> Iperico</a:t>
            </a:r>
          </a:p>
          <a:p>
            <a:pPr>
              <a:buFontTx/>
              <a:buNone/>
            </a:pPr>
            <a:endParaRPr lang="it-IT" dirty="0">
              <a:latin typeface="+mj-lt"/>
            </a:endParaRPr>
          </a:p>
          <a:p>
            <a:pPr>
              <a:buFontTx/>
              <a:buNone/>
            </a:pPr>
            <a:r>
              <a:rPr lang="it-IT" dirty="0">
                <a:latin typeface="+mj-lt"/>
              </a:rPr>
              <a:t> </a:t>
            </a:r>
          </a:p>
          <a:p>
            <a:pPr>
              <a:buFontTx/>
              <a:buNone/>
            </a:pPr>
            <a:endParaRPr lang="it-IT"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normAutofit/>
          </a:bodyPr>
          <a:lstStyle/>
          <a:p>
            <a:r>
              <a:rPr lang="it-IT" b="1" i="1">
                <a:solidFill>
                  <a:schemeClr val="tx1"/>
                </a:solidFill>
                <a:latin typeface="Comic Sans MS" pitchFamily="66" charset="0"/>
              </a:rPr>
              <a:t>Indicazioni cliniche</a:t>
            </a:r>
            <a:br>
              <a:rPr lang="it-IT" b="1" i="1">
                <a:solidFill>
                  <a:schemeClr val="tx1"/>
                </a:solidFill>
                <a:latin typeface="Comic Sans MS" pitchFamily="66" charset="0"/>
              </a:rPr>
            </a:br>
            <a:endParaRPr lang="it-IT" b="1" i="1">
              <a:latin typeface="Comic Sans MS" pitchFamily="66" charset="0"/>
            </a:endParaRPr>
          </a:p>
        </p:txBody>
      </p:sp>
      <p:sp>
        <p:nvSpPr>
          <p:cNvPr id="49155" name="Rectangle 3"/>
          <p:cNvSpPr>
            <a:spLocks noGrp="1" noChangeArrowheads="1"/>
          </p:cNvSpPr>
          <p:nvPr>
            <p:ph type="body" idx="1"/>
          </p:nvPr>
        </p:nvSpPr>
        <p:spPr>
          <a:xfrm>
            <a:off x="2209800" y="1295400"/>
            <a:ext cx="7772400" cy="4800600"/>
          </a:xfrm>
        </p:spPr>
        <p:txBody>
          <a:bodyPr>
            <a:normAutofit/>
          </a:bodyPr>
          <a:lstStyle/>
          <a:p>
            <a:pPr algn="ctr">
              <a:buFontTx/>
              <a:buNone/>
            </a:pPr>
            <a:endParaRPr lang="it-IT" b="1" i="1" dirty="0">
              <a:latin typeface="Comic Sans MS" pitchFamily="66" charset="0"/>
            </a:endParaRPr>
          </a:p>
          <a:p>
            <a:pPr>
              <a:buFontTx/>
              <a:buNone/>
            </a:pPr>
            <a:r>
              <a:rPr lang="it-IT" dirty="0">
                <a:latin typeface="Comic Sans MS" pitchFamily="66" charset="0"/>
              </a:rPr>
              <a:t>Disturbi depressivi           Distimia</a:t>
            </a:r>
          </a:p>
          <a:p>
            <a:pPr>
              <a:buFontTx/>
              <a:buNone/>
            </a:pPr>
            <a:r>
              <a:rPr lang="it-IT" dirty="0">
                <a:latin typeface="Comic Sans MS" pitchFamily="66" charset="0"/>
              </a:rPr>
              <a:t>DAP                                  Bulimia </a:t>
            </a:r>
          </a:p>
          <a:p>
            <a:pPr>
              <a:buFontTx/>
              <a:buNone/>
            </a:pPr>
            <a:r>
              <a:rPr lang="it-IT" dirty="0">
                <a:latin typeface="Comic Sans MS" pitchFamily="66" charset="0"/>
              </a:rPr>
              <a:t>Anoressia				</a:t>
            </a:r>
            <a:r>
              <a:rPr lang="it-IT" dirty="0" err="1">
                <a:latin typeface="Comic Sans MS" pitchFamily="66" charset="0"/>
              </a:rPr>
              <a:t>Doc</a:t>
            </a:r>
            <a:endParaRPr lang="it-IT" dirty="0">
              <a:latin typeface="Comic Sans MS" pitchFamily="66" charset="0"/>
            </a:endParaRPr>
          </a:p>
          <a:p>
            <a:pPr>
              <a:buFontTx/>
              <a:buNone/>
            </a:pPr>
            <a:r>
              <a:rPr lang="it-IT" dirty="0">
                <a:latin typeface="Comic Sans MS" pitchFamily="66" charset="0"/>
              </a:rPr>
              <a:t>Fobia Sociale                    Enuresi</a:t>
            </a:r>
          </a:p>
          <a:p>
            <a:pPr>
              <a:buFontTx/>
              <a:buNone/>
            </a:pPr>
            <a:r>
              <a:rPr lang="it-IT" dirty="0">
                <a:latin typeface="Comic Sans MS" pitchFamily="66" charset="0"/>
              </a:rPr>
              <a:t>Disturbo postraumatico da stress</a:t>
            </a:r>
          </a:p>
          <a:p>
            <a:pPr>
              <a:buFontTx/>
              <a:buNone/>
            </a:pPr>
            <a:r>
              <a:rPr lang="it-IT" dirty="0" err="1">
                <a:latin typeface="Comic Sans MS" pitchFamily="66" charset="0"/>
              </a:rPr>
              <a:t>S.del</a:t>
            </a:r>
            <a:r>
              <a:rPr lang="it-IT" dirty="0">
                <a:latin typeface="Comic Sans MS" pitchFamily="66" charset="0"/>
              </a:rPr>
              <a:t> colon irritabile Gioco di azzardo </a:t>
            </a:r>
            <a:r>
              <a:rPr lang="it-IT" dirty="0" err="1">
                <a:latin typeface="Comic Sans MS" pitchFamily="66" charset="0"/>
              </a:rPr>
              <a:t>pat</a:t>
            </a:r>
            <a:r>
              <a:rPr lang="it-IT" dirty="0">
                <a:latin typeface="Comic Sans MS" pitchFamily="66" charset="0"/>
              </a:rPr>
              <a:t>.</a:t>
            </a:r>
          </a:p>
          <a:p>
            <a:pPr>
              <a:buFontTx/>
              <a:buNone/>
            </a:pPr>
            <a:r>
              <a:rPr lang="it-IT" dirty="0">
                <a:latin typeface="Comic Sans MS" pitchFamily="66" charset="0"/>
              </a:rPr>
              <a:t>Dolore neuropatico </a:t>
            </a:r>
            <a:r>
              <a:rPr lang="it-IT" dirty="0" err="1">
                <a:latin typeface="Comic Sans MS" pitchFamily="66" charset="0"/>
              </a:rPr>
              <a:t>dismorfofobia</a:t>
            </a:r>
            <a:endParaRPr lang="it-IT" dirty="0">
              <a:latin typeface="Comic Sans MS" pitchFamily="66" charset="0"/>
            </a:endParaRPr>
          </a:p>
          <a:p>
            <a:pPr>
              <a:buFontTx/>
              <a:buNone/>
            </a:pPr>
            <a:r>
              <a:rPr lang="it-IT" dirty="0">
                <a:latin typeface="Comic Sans MS" pitchFamily="66" charset="0"/>
              </a:rPr>
              <a:t>Sospensione da fumo Alcuni </a:t>
            </a:r>
            <a:r>
              <a:rPr lang="it-IT" dirty="0" err="1">
                <a:latin typeface="Comic Sans MS" pitchFamily="66" charset="0"/>
              </a:rPr>
              <a:t>dist</a:t>
            </a:r>
            <a:r>
              <a:rPr lang="it-IT" dirty="0">
                <a:latin typeface="Comic Sans MS" pitchFamily="66" charset="0"/>
              </a:rPr>
              <a:t>. </a:t>
            </a:r>
            <a:r>
              <a:rPr lang="it-IT" dirty="0" err="1">
                <a:latin typeface="Comic Sans MS" pitchFamily="66" charset="0"/>
              </a:rPr>
              <a:t>Person</a:t>
            </a:r>
            <a:r>
              <a:rPr lang="it-IT" dirty="0">
                <a:latin typeface="Comic Sans MS" pitchFamily="66" charset="0"/>
              </a:rPr>
              <a:t>.</a:t>
            </a:r>
          </a:p>
          <a:p>
            <a:pPr>
              <a:buFontTx/>
              <a:buNone/>
            </a:pPr>
            <a:endParaRPr lang="it-IT"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2209800" y="304800"/>
            <a:ext cx="7772400" cy="1143000"/>
          </a:xfrm>
        </p:spPr>
        <p:txBody>
          <a:bodyPr>
            <a:normAutofit fontScale="90000"/>
          </a:bodyPr>
          <a:lstStyle/>
          <a:p>
            <a:r>
              <a:rPr lang="it-IT" b="1" i="1">
                <a:solidFill>
                  <a:schemeClr val="tx1"/>
                </a:solidFill>
                <a:latin typeface="Comic Sans MS" pitchFamily="66" charset="0"/>
              </a:rPr>
              <a:t>Effetti collaterali</a:t>
            </a:r>
            <a:br>
              <a:rPr lang="it-IT" b="1" i="1">
                <a:solidFill>
                  <a:schemeClr val="tx1"/>
                </a:solidFill>
                <a:latin typeface="Comic Sans MS" pitchFamily="66" charset="0"/>
              </a:rPr>
            </a:br>
            <a:endParaRPr lang="it-IT" b="1" i="1">
              <a:solidFill>
                <a:schemeClr val="tx1"/>
              </a:solidFill>
              <a:latin typeface="Comic Sans MS" pitchFamily="66" charset="0"/>
            </a:endParaRPr>
          </a:p>
        </p:txBody>
      </p:sp>
      <p:sp>
        <p:nvSpPr>
          <p:cNvPr id="66563" name="Rectangle 3"/>
          <p:cNvSpPr>
            <a:spLocks noGrp="1" noChangeArrowheads="1"/>
          </p:cNvSpPr>
          <p:nvPr>
            <p:ph type="body" idx="1"/>
          </p:nvPr>
        </p:nvSpPr>
        <p:spPr>
          <a:xfrm>
            <a:off x="1524000" y="1371600"/>
            <a:ext cx="9144000" cy="4724400"/>
          </a:xfrm>
        </p:spPr>
        <p:txBody>
          <a:bodyPr>
            <a:normAutofit lnSpcReduction="10000"/>
          </a:bodyPr>
          <a:lstStyle/>
          <a:p>
            <a:pPr>
              <a:buFontTx/>
              <a:buNone/>
            </a:pPr>
            <a:r>
              <a:rPr lang="it-IT" dirty="0">
                <a:latin typeface="Comic Sans MS" pitchFamily="66" charset="0"/>
              </a:rPr>
              <a:t>SSRI </a:t>
            </a:r>
            <a:r>
              <a:rPr lang="it-IT" b="1" dirty="0">
                <a:latin typeface="Comic Sans MS" pitchFamily="66" charset="0"/>
              </a:rPr>
              <a:t>    nausea,</a:t>
            </a:r>
            <a:r>
              <a:rPr lang="it-IT" dirty="0">
                <a:latin typeface="Comic Sans MS" pitchFamily="66" charset="0"/>
              </a:rPr>
              <a:t> cefalea </a:t>
            </a:r>
            <a:r>
              <a:rPr lang="it-IT" dirty="0" err="1">
                <a:latin typeface="Comic Sans MS" pitchFamily="66" charset="0"/>
              </a:rPr>
              <a:t>muscolotensiva</a:t>
            </a:r>
            <a:r>
              <a:rPr lang="it-IT" dirty="0">
                <a:latin typeface="Comic Sans MS" pitchFamily="66" charset="0"/>
              </a:rPr>
              <a:t>,</a:t>
            </a:r>
          </a:p>
          <a:p>
            <a:pPr>
              <a:buFontTx/>
              <a:buNone/>
            </a:pPr>
            <a:r>
              <a:rPr lang="it-IT" dirty="0">
                <a:latin typeface="Comic Sans MS" pitchFamily="66" charset="0"/>
              </a:rPr>
              <a:t>               tremore, insonnia, agitazione,</a:t>
            </a:r>
          </a:p>
          <a:p>
            <a:pPr>
              <a:buFontTx/>
              <a:buNone/>
            </a:pPr>
            <a:r>
              <a:rPr lang="it-IT" dirty="0">
                <a:latin typeface="Comic Sans MS" pitchFamily="66" charset="0"/>
              </a:rPr>
              <a:t>               </a:t>
            </a:r>
            <a:r>
              <a:rPr lang="it-IT" b="1" dirty="0" err="1">
                <a:latin typeface="Comic Sans MS" pitchFamily="66" charset="0"/>
              </a:rPr>
              <a:t>sedazione</a:t>
            </a:r>
            <a:r>
              <a:rPr lang="it-IT" b="1" dirty="0">
                <a:latin typeface="Comic Sans MS" pitchFamily="66" charset="0"/>
              </a:rPr>
              <a:t>,aumento o calo di peso</a:t>
            </a:r>
            <a:r>
              <a:rPr lang="it-IT" dirty="0">
                <a:latin typeface="Comic Sans MS" pitchFamily="66" charset="0"/>
              </a:rPr>
              <a:t>,</a:t>
            </a:r>
          </a:p>
          <a:p>
            <a:pPr>
              <a:buFontTx/>
              <a:buNone/>
            </a:pPr>
            <a:r>
              <a:rPr lang="it-IT" dirty="0">
                <a:latin typeface="Comic Sans MS" pitchFamily="66" charset="0"/>
              </a:rPr>
              <a:t>               </a:t>
            </a:r>
            <a:r>
              <a:rPr lang="it-IT" b="1" dirty="0">
                <a:latin typeface="Comic Sans MS" pitchFamily="66" charset="0"/>
              </a:rPr>
              <a:t>disfunzioni sessuali</a:t>
            </a:r>
            <a:r>
              <a:rPr lang="it-IT" dirty="0">
                <a:latin typeface="Comic Sans MS" pitchFamily="66" charset="0"/>
              </a:rPr>
              <a:t>( calo del desiderio e 		difficoltà orgasmiche), </a:t>
            </a:r>
          </a:p>
          <a:p>
            <a:pPr>
              <a:buFontTx/>
              <a:buNone/>
            </a:pPr>
            <a:r>
              <a:rPr lang="it-IT" dirty="0">
                <a:latin typeface="Comic Sans MS" pitchFamily="66" charset="0"/>
              </a:rPr>
              <a:t>               </a:t>
            </a:r>
            <a:r>
              <a:rPr lang="it-IT" dirty="0" err="1">
                <a:latin typeface="Comic Sans MS" pitchFamily="66" charset="0"/>
              </a:rPr>
              <a:t>rash</a:t>
            </a:r>
            <a:r>
              <a:rPr lang="it-IT" dirty="0">
                <a:latin typeface="Comic Sans MS" pitchFamily="66" charset="0"/>
              </a:rPr>
              <a:t> cutaneo, sindrome</a:t>
            </a:r>
          </a:p>
          <a:p>
            <a:pPr>
              <a:buFontTx/>
              <a:buNone/>
            </a:pPr>
            <a:r>
              <a:rPr lang="it-IT" dirty="0">
                <a:latin typeface="Comic Sans MS" pitchFamily="66" charset="0"/>
              </a:rPr>
              <a:t>               </a:t>
            </a:r>
            <a:r>
              <a:rPr lang="it-IT" dirty="0" err="1">
                <a:latin typeface="Comic Sans MS" pitchFamily="66" charset="0"/>
              </a:rPr>
              <a:t>serotoninergica</a:t>
            </a:r>
            <a:r>
              <a:rPr lang="it-IT" dirty="0">
                <a:latin typeface="Comic Sans MS" pitchFamily="66" charset="0"/>
              </a:rPr>
              <a:t> ( sopore, agitazione,</a:t>
            </a:r>
          </a:p>
          <a:p>
            <a:pPr>
              <a:buFontTx/>
              <a:buNone/>
            </a:pPr>
            <a:r>
              <a:rPr lang="it-IT" dirty="0">
                <a:latin typeface="Comic Sans MS" pitchFamily="66" charset="0"/>
              </a:rPr>
              <a:t>               confusione, arrossamento,</a:t>
            </a:r>
          </a:p>
          <a:p>
            <a:pPr>
              <a:buFontTx/>
              <a:buNone/>
            </a:pPr>
            <a:r>
              <a:rPr lang="it-IT" dirty="0">
                <a:latin typeface="Comic Sans MS" pitchFamily="66" charset="0"/>
              </a:rPr>
              <a:t>               </a:t>
            </a:r>
            <a:r>
              <a:rPr lang="it-IT" b="1" dirty="0">
                <a:latin typeface="Comic Sans MS" pitchFamily="66" charset="0"/>
              </a:rPr>
              <a:t>sudorazione profusa, </a:t>
            </a:r>
            <a:r>
              <a:rPr lang="it-IT" dirty="0" err="1">
                <a:latin typeface="Comic Sans MS" pitchFamily="66" charset="0"/>
              </a:rPr>
              <a:t>mioclono</a:t>
            </a:r>
            <a:r>
              <a:rPr lang="it-IT" dirty="0">
                <a:latin typeface="Comic Sans MS" pitchFamily="66" charset="0"/>
              </a:rPr>
              <a:t>, quindi</a:t>
            </a:r>
          </a:p>
          <a:p>
            <a:pPr>
              <a:buFontTx/>
              <a:buNone/>
            </a:pPr>
            <a:r>
              <a:rPr lang="it-IT" dirty="0">
                <a:latin typeface="Comic Sans MS" pitchFamily="66" charset="0"/>
              </a:rPr>
              <a:t>               ipertermia e </a:t>
            </a:r>
            <a:r>
              <a:rPr lang="it-IT" dirty="0" err="1">
                <a:latin typeface="Comic Sans MS" pitchFamily="66" charset="0"/>
              </a:rPr>
              <a:t>ipertono</a:t>
            </a:r>
            <a:r>
              <a:rPr lang="it-IT" dirty="0">
                <a:latin typeface="Comic Sans MS" pitchFamily="66" charset="0"/>
              </a:rPr>
              <a:t> )</a:t>
            </a:r>
          </a:p>
          <a:p>
            <a:pPr>
              <a:buFontTx/>
              <a:buNone/>
            </a:pPr>
            <a:endParaRPr lang="it-IT" dirty="0"/>
          </a:p>
          <a:p>
            <a:endParaRPr lang="it-IT"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normAutofit/>
          </a:bodyPr>
          <a:lstStyle/>
          <a:p>
            <a:r>
              <a:rPr lang="it-IT" b="1" i="1">
                <a:solidFill>
                  <a:schemeClr val="tx1"/>
                </a:solidFill>
                <a:latin typeface="Comic Sans MS" pitchFamily="66" charset="0"/>
              </a:rPr>
              <a:t>Effetti collaterali</a:t>
            </a:r>
            <a:br>
              <a:rPr lang="it-IT" b="1" i="1">
                <a:solidFill>
                  <a:schemeClr val="tx1"/>
                </a:solidFill>
                <a:latin typeface="Comic Sans MS" pitchFamily="66" charset="0"/>
              </a:rPr>
            </a:br>
            <a:endParaRPr lang="it-IT" b="1" i="1">
              <a:solidFill>
                <a:schemeClr val="tx1"/>
              </a:solidFill>
              <a:latin typeface="Comic Sans MS" pitchFamily="66" charset="0"/>
            </a:endParaRPr>
          </a:p>
        </p:txBody>
      </p:sp>
      <p:sp>
        <p:nvSpPr>
          <p:cNvPr id="52227" name="Rectangle 3"/>
          <p:cNvSpPr>
            <a:spLocks noGrp="1" noChangeArrowheads="1"/>
          </p:cNvSpPr>
          <p:nvPr>
            <p:ph type="body" idx="1"/>
          </p:nvPr>
        </p:nvSpPr>
        <p:spPr>
          <a:xfrm>
            <a:off x="1524000" y="1828800"/>
            <a:ext cx="9144000" cy="4267200"/>
          </a:xfrm>
        </p:spPr>
        <p:txBody>
          <a:bodyPr>
            <a:normAutofit/>
          </a:bodyPr>
          <a:lstStyle/>
          <a:p>
            <a:pPr>
              <a:buFontTx/>
              <a:buNone/>
            </a:pPr>
            <a:r>
              <a:rPr lang="it-IT" dirty="0">
                <a:latin typeface="Comic Sans MS" pitchFamily="66" charset="0"/>
              </a:rPr>
              <a:t>Nari (noradrenalina)	agitazione</a:t>
            </a:r>
          </a:p>
          <a:p>
            <a:pPr>
              <a:buFontTx/>
              <a:buNone/>
            </a:pPr>
            <a:r>
              <a:rPr lang="it-IT" dirty="0">
                <a:latin typeface="Comic Sans MS" pitchFamily="66" charset="0"/>
              </a:rPr>
              <a:t> </a:t>
            </a:r>
          </a:p>
          <a:p>
            <a:pPr>
              <a:buFontTx/>
              <a:buNone/>
            </a:pPr>
            <a:r>
              <a:rPr lang="it-IT" dirty="0">
                <a:latin typeface="Comic Sans MS" pitchFamily="66" charset="0"/>
              </a:rPr>
              <a:t>Dopaminergici     	agitazione, crisi psicotiche</a:t>
            </a:r>
          </a:p>
          <a:p>
            <a:pPr>
              <a:buFontTx/>
              <a:buNone/>
            </a:pPr>
            <a:endParaRPr lang="it-IT" dirty="0">
              <a:latin typeface="Comic Sans MS" pitchFamily="66" charset="0"/>
            </a:endParaRPr>
          </a:p>
          <a:p>
            <a:pPr>
              <a:buFontTx/>
              <a:buNone/>
            </a:pPr>
            <a:r>
              <a:rPr lang="it-IT" dirty="0" err="1">
                <a:latin typeface="Comic Sans MS" pitchFamily="66" charset="0"/>
              </a:rPr>
              <a:t>Imao</a:t>
            </a:r>
            <a:r>
              <a:rPr lang="it-IT" dirty="0">
                <a:latin typeface="Comic Sans MS" pitchFamily="66" charset="0"/>
              </a:rPr>
              <a:t>                  	crisi ipertensive </a:t>
            </a:r>
          </a:p>
          <a:p>
            <a:pPr>
              <a:buFontTx/>
              <a:buNone/>
            </a:pPr>
            <a:endParaRPr lang="it-IT" dirty="0">
              <a:latin typeface="Comic Sans MS" pitchFamily="66" charset="0"/>
            </a:endParaRPr>
          </a:p>
          <a:p>
            <a:pPr algn="ctr">
              <a:buFontTx/>
              <a:buNone/>
            </a:pPr>
            <a:r>
              <a:rPr lang="it-IT" dirty="0" err="1">
                <a:solidFill>
                  <a:schemeClr val="folHlink"/>
                </a:solidFill>
                <a:latin typeface="Comic Sans MS" pitchFamily="66" charset="0"/>
              </a:rPr>
              <a:t>Switch</a:t>
            </a:r>
            <a:r>
              <a:rPr lang="it-IT" dirty="0">
                <a:solidFill>
                  <a:schemeClr val="folHlink"/>
                </a:solidFill>
                <a:latin typeface="Comic Sans MS" pitchFamily="66" charset="0"/>
              </a:rPr>
              <a:t> maniacali</a:t>
            </a:r>
          </a:p>
          <a:p>
            <a:endParaRPr lang="it-IT" b="1" dirty="0">
              <a:latin typeface="Comic Sans MS" pitchFamily="66" charset="0"/>
            </a:endParaRPr>
          </a:p>
          <a:p>
            <a:endParaRPr lang="it-IT" b="1" dirty="0">
              <a:latin typeface="Comic Sans MS" pitchFamily="66" charset="0"/>
            </a:endParaRPr>
          </a:p>
          <a:p>
            <a:endParaRPr lang="it-IT" b="1" dirty="0">
              <a:latin typeface="Comic Sans MS" pitchFamily="66" charset="0"/>
            </a:endParaRPr>
          </a:p>
          <a:p>
            <a:endParaRPr lang="it-IT" b="1" dirty="0">
              <a:latin typeface="Comic Sans MS" pitchFamily="66" charset="0"/>
            </a:endParaRPr>
          </a:p>
          <a:p>
            <a:endParaRPr lang="it-IT"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2166910" y="285728"/>
            <a:ext cx="8229600" cy="1143000"/>
          </a:xfrm>
        </p:spPr>
        <p:txBody>
          <a:bodyPr/>
          <a:lstStyle/>
          <a:p>
            <a:r>
              <a:rPr lang="it-IT" dirty="0"/>
              <a:t>Stabilizzatori dell’umore </a:t>
            </a:r>
          </a:p>
        </p:txBody>
      </p:sp>
      <p:sp>
        <p:nvSpPr>
          <p:cNvPr id="3" name="Segnaposto contenuto 2"/>
          <p:cNvSpPr>
            <a:spLocks noGrp="1"/>
          </p:cNvSpPr>
          <p:nvPr>
            <p:ph idx="1"/>
          </p:nvPr>
        </p:nvSpPr>
        <p:spPr/>
        <p:txBody>
          <a:bodyPr>
            <a:normAutofit/>
          </a:bodyPr>
          <a:lstStyle/>
          <a:p>
            <a:pPr>
              <a:buFontTx/>
              <a:buNone/>
            </a:pPr>
            <a:r>
              <a:rPr lang="it-IT" dirty="0">
                <a:latin typeface="Comic Sans MS" pitchFamily="66" charset="0"/>
              </a:rPr>
              <a:t>Efficacia del Litio scoperta nel 70 da un australiano sembra osservando l’effetto stabilizzante dell’</a:t>
            </a:r>
            <a:r>
              <a:rPr lang="it-IT" dirty="0" err="1">
                <a:latin typeface="Comic Sans MS" pitchFamily="66" charset="0"/>
              </a:rPr>
              <a:t>Idrolitina</a:t>
            </a:r>
            <a:endParaRPr lang="it-IT" dirty="0">
              <a:latin typeface="Comic Sans MS" pitchFamily="66" charset="0"/>
            </a:endParaRPr>
          </a:p>
          <a:p>
            <a:pPr>
              <a:buFontTx/>
              <a:buNone/>
            </a:pPr>
            <a:r>
              <a:rPr lang="it-IT" dirty="0">
                <a:latin typeface="Comic Sans MS" pitchFamily="66" charset="0"/>
              </a:rPr>
              <a:t>A dosi basse inefficace ad alte dosi tossico</a:t>
            </a:r>
          </a:p>
          <a:p>
            <a:pPr>
              <a:buFontTx/>
              <a:buNone/>
            </a:pPr>
            <a:r>
              <a:rPr lang="it-IT" dirty="0">
                <a:latin typeface="Comic Sans MS" pitchFamily="66" charset="0"/>
              </a:rPr>
              <a:t>La dose è stabilita dalla concentrazione nel sangue (tra 05 e 1 </a:t>
            </a:r>
            <a:r>
              <a:rPr lang="it-IT" dirty="0" err="1">
                <a:latin typeface="Comic Sans MS" pitchFamily="66" charset="0"/>
              </a:rPr>
              <a:t>meq</a:t>
            </a:r>
            <a:r>
              <a:rPr lang="it-IT" dirty="0">
                <a:latin typeface="Comic Sans MS" pitchFamily="66" charset="0"/>
              </a:rPr>
              <a:t>/l) </a:t>
            </a:r>
          </a:p>
          <a:p>
            <a:pPr>
              <a:buFontTx/>
              <a:buNone/>
            </a:pPr>
            <a:r>
              <a:rPr lang="it-IT" dirty="0">
                <a:latin typeface="Comic Sans MS" pitchFamily="66" charset="0"/>
              </a:rPr>
              <a:t>Stabilizzano l'attività elettrica di membrana.</a:t>
            </a:r>
          </a:p>
          <a:p>
            <a:pPr marL="0" indent="0" hangingPunct="0">
              <a:buNone/>
            </a:pPr>
            <a:endParaRPr lang="it-IT" dirty="0"/>
          </a:p>
          <a:p>
            <a:endParaRPr lang="it-IT" dirty="0"/>
          </a:p>
          <a:p>
            <a:endParaRPr lang="it-IT" dirty="0"/>
          </a:p>
          <a:p>
            <a:endParaRPr lang="it-IT"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25BE7B-7AF7-F886-94E4-5A52D60A449B}"/>
              </a:ext>
            </a:extLst>
          </p:cNvPr>
          <p:cNvSpPr>
            <a:spLocks noGrp="1"/>
          </p:cNvSpPr>
          <p:nvPr>
            <p:ph type="title"/>
          </p:nvPr>
        </p:nvSpPr>
        <p:spPr/>
        <p:txBody>
          <a:bodyPr/>
          <a:lstStyle/>
          <a:p>
            <a:r>
              <a:rPr lang="it-IT" dirty="0"/>
              <a:t>STABILIZZATORI DELL’UMORE</a:t>
            </a:r>
          </a:p>
        </p:txBody>
      </p:sp>
      <p:sp>
        <p:nvSpPr>
          <p:cNvPr id="3" name="Segnaposto contenuto 2">
            <a:extLst>
              <a:ext uri="{FF2B5EF4-FFF2-40B4-BE49-F238E27FC236}">
                <a16:creationId xmlns:a16="http://schemas.microsoft.com/office/drawing/2014/main" id="{8026B24B-A5CE-9CE4-A7D7-944F25DEE95A}"/>
              </a:ext>
            </a:extLst>
          </p:cNvPr>
          <p:cNvSpPr>
            <a:spLocks noGrp="1"/>
          </p:cNvSpPr>
          <p:nvPr>
            <p:ph idx="1"/>
          </p:nvPr>
        </p:nvSpPr>
        <p:spPr/>
        <p:txBody>
          <a:bodyPr>
            <a:normAutofit lnSpcReduction="10000"/>
          </a:bodyPr>
          <a:lstStyle/>
          <a:p>
            <a:r>
              <a:rPr lang="it-IT" dirty="0"/>
              <a:t>Sono usati </a:t>
            </a:r>
            <a:r>
              <a:rPr lang="it-IT" dirty="0" err="1"/>
              <a:t>prevalentmente</a:t>
            </a:r>
            <a:r>
              <a:rPr lang="it-IT" dirty="0"/>
              <a:t> in caso di disturbo bipolare, o di altre condizioni cliniche che comportano grande instabilità dell’umore ad esempio nel disturbo borderline di personalità, ma non esclusivamente.</a:t>
            </a:r>
          </a:p>
          <a:p>
            <a:r>
              <a:rPr lang="it-IT" dirty="0"/>
              <a:t>Il farmaco più efficace sono i Sali di litio, scoperti anche essi quasi per caso e che sono efficaci solo quando raggiungono una certa concentrazione nel sangue e possono essere tossici se la concentrazione è eccessiva. Questo aspetto dimostrato nel 1970 ha aperto nuove considerazioni sulla posologia (dose dei farmaci utile) anche con altri prodotti come ad esempio anche gli antiepilettici utilizzati come alternativa al litio</a:t>
            </a:r>
          </a:p>
        </p:txBody>
      </p:sp>
    </p:spTree>
    <p:extLst>
      <p:ext uri="{BB962C8B-B14F-4D97-AF65-F5344CB8AC3E}">
        <p14:creationId xmlns:p14="http://schemas.microsoft.com/office/powerpoint/2010/main" val="33949893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04125B-FE88-2EE7-2036-65129DD1A5ED}"/>
              </a:ext>
            </a:extLst>
          </p:cNvPr>
          <p:cNvSpPr>
            <a:spLocks noGrp="1"/>
          </p:cNvSpPr>
          <p:nvPr>
            <p:ph type="title"/>
          </p:nvPr>
        </p:nvSpPr>
        <p:spPr/>
        <p:txBody>
          <a:bodyPr/>
          <a:lstStyle/>
          <a:p>
            <a:r>
              <a:rPr lang="it-IT" dirty="0"/>
              <a:t>STABILIZZATORI UMORE</a:t>
            </a:r>
          </a:p>
        </p:txBody>
      </p:sp>
      <p:sp>
        <p:nvSpPr>
          <p:cNvPr id="3" name="Segnaposto contenuto 2">
            <a:extLst>
              <a:ext uri="{FF2B5EF4-FFF2-40B4-BE49-F238E27FC236}">
                <a16:creationId xmlns:a16="http://schemas.microsoft.com/office/drawing/2014/main" id="{8AA895CC-7372-22C2-CFFA-3A56F6784469}"/>
              </a:ext>
            </a:extLst>
          </p:cNvPr>
          <p:cNvSpPr>
            <a:spLocks noGrp="1"/>
          </p:cNvSpPr>
          <p:nvPr>
            <p:ph idx="1"/>
          </p:nvPr>
        </p:nvSpPr>
        <p:spPr/>
        <p:txBody>
          <a:bodyPr/>
          <a:lstStyle/>
          <a:p>
            <a:r>
              <a:rPr lang="it-IT" dirty="0"/>
              <a:t>LITIO (</a:t>
            </a:r>
            <a:r>
              <a:rPr lang="it-IT" dirty="0" err="1"/>
              <a:t>Carbolithium</a:t>
            </a:r>
            <a:r>
              <a:rPr lang="it-IT" dirty="0"/>
              <a:t>, </a:t>
            </a:r>
            <a:r>
              <a:rPr lang="it-IT" dirty="0" err="1"/>
              <a:t>Resilient</a:t>
            </a:r>
            <a:r>
              <a:rPr lang="it-IT" dirty="0"/>
              <a:t>) VALPROATO DI SODIO (</a:t>
            </a:r>
            <a:r>
              <a:rPr lang="it-IT" dirty="0" err="1"/>
              <a:t>Depakin</a:t>
            </a:r>
            <a:r>
              <a:rPr lang="it-IT" dirty="0"/>
              <a:t>) E CARBAMAZEPINA (</a:t>
            </a:r>
            <a:r>
              <a:rPr lang="it-IT" dirty="0" err="1"/>
              <a:t>Tegretol</a:t>
            </a:r>
            <a:r>
              <a:rPr lang="it-IT" dirty="0"/>
              <a:t>)SONO I 3 PIU COMUNEMENTE USATI</a:t>
            </a:r>
          </a:p>
          <a:p>
            <a:r>
              <a:rPr lang="it-IT" dirty="0"/>
              <a:t>LAMOTRIGINA (</a:t>
            </a:r>
            <a:r>
              <a:rPr lang="it-IT" dirty="0" err="1"/>
              <a:t>Lamictal</a:t>
            </a:r>
            <a:r>
              <a:rPr lang="it-IT" dirty="0"/>
              <a:t>)UITLE PER DEPRESSIONE RICORRENTE E FASI DEPRESSIVE</a:t>
            </a:r>
          </a:p>
          <a:p>
            <a:r>
              <a:rPr lang="it-IT" dirty="0"/>
              <a:t>TOPIRAMATO (</a:t>
            </a:r>
            <a:r>
              <a:rPr lang="it-IT" dirty="0" err="1"/>
              <a:t>Topamax</a:t>
            </a:r>
            <a:r>
              <a:rPr lang="it-IT" dirty="0"/>
              <a:t>) utile per il contrasto abbuffate e condotte impulsive</a:t>
            </a:r>
          </a:p>
          <a:p>
            <a:r>
              <a:rPr lang="it-IT" dirty="0"/>
              <a:t>GABAPENTIN(</a:t>
            </a:r>
            <a:r>
              <a:rPr lang="it-IT" dirty="0" err="1"/>
              <a:t>Neurontin</a:t>
            </a:r>
            <a:r>
              <a:rPr lang="it-IT" dirty="0"/>
              <a:t>) E PREGABALIN  (</a:t>
            </a:r>
            <a:r>
              <a:rPr lang="it-IT" dirty="0" err="1"/>
              <a:t>Lyrica</a:t>
            </a:r>
            <a:r>
              <a:rPr lang="it-IT" dirty="0"/>
              <a:t>) PER CONTROLLO ANSIA</a:t>
            </a:r>
          </a:p>
          <a:p>
            <a:r>
              <a:rPr lang="it-IT" dirty="0"/>
              <a:t>A VOLTE UTILI ANTIPSICOTICI ATIPICI</a:t>
            </a:r>
          </a:p>
        </p:txBody>
      </p:sp>
    </p:spTree>
    <p:extLst>
      <p:ext uri="{BB962C8B-B14F-4D97-AF65-F5344CB8AC3E}">
        <p14:creationId xmlns:p14="http://schemas.microsoft.com/office/powerpoint/2010/main" val="1664154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179624-220A-F358-A93D-8699AC143E9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841C8B4-FBF8-6AAA-9855-F4AA529BCF77}"/>
              </a:ext>
            </a:extLst>
          </p:cNvPr>
          <p:cNvSpPr>
            <a:spLocks noGrp="1"/>
          </p:cNvSpPr>
          <p:nvPr>
            <p:ph idx="1"/>
          </p:nvPr>
        </p:nvSpPr>
        <p:spPr/>
        <p:txBody>
          <a:bodyPr/>
          <a:lstStyle/>
          <a:p>
            <a:r>
              <a:rPr lang="it-IT" dirty="0"/>
              <a:t>La ricerca inizialmente si è concentrata su prodotti simili (altri IMAO) per poi espandersi in altre direzioni (triciclici e successivamente antidepressivi più moderni e specifici sui loro effetti sui neurotrasmettitori)..</a:t>
            </a:r>
          </a:p>
          <a:p>
            <a:endParaRPr lang="it-IT" dirty="0"/>
          </a:p>
        </p:txBody>
      </p:sp>
    </p:spTree>
    <p:extLst>
      <p:ext uri="{BB962C8B-B14F-4D97-AF65-F5344CB8AC3E}">
        <p14:creationId xmlns:p14="http://schemas.microsoft.com/office/powerpoint/2010/main" val="29793901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CD1B67-4BB1-426C-9F41-EAEE0A8C3102}"/>
              </a:ext>
            </a:extLst>
          </p:cNvPr>
          <p:cNvSpPr>
            <a:spLocks noGrp="1"/>
          </p:cNvSpPr>
          <p:nvPr>
            <p:ph type="title"/>
          </p:nvPr>
        </p:nvSpPr>
        <p:spPr/>
        <p:txBody>
          <a:bodyPr/>
          <a:lstStyle/>
          <a:p>
            <a:r>
              <a:rPr lang="it-IT" dirty="0"/>
              <a:t>LITIO</a:t>
            </a:r>
          </a:p>
        </p:txBody>
      </p:sp>
      <p:sp>
        <p:nvSpPr>
          <p:cNvPr id="3" name="Segnaposto contenuto 2">
            <a:extLst>
              <a:ext uri="{FF2B5EF4-FFF2-40B4-BE49-F238E27FC236}">
                <a16:creationId xmlns:a16="http://schemas.microsoft.com/office/drawing/2014/main" id="{A5431206-AF25-53B3-9B06-F5ABFCF3E0F1}"/>
              </a:ext>
            </a:extLst>
          </p:cNvPr>
          <p:cNvSpPr>
            <a:spLocks noGrp="1"/>
          </p:cNvSpPr>
          <p:nvPr>
            <p:ph idx="1"/>
          </p:nvPr>
        </p:nvSpPr>
        <p:spPr/>
        <p:txBody>
          <a:bodyPr/>
          <a:lstStyle/>
          <a:p>
            <a:r>
              <a:rPr lang="it-IT" dirty="0"/>
              <a:t>Prima di darlo si fanno esami di cuore (ECG) tiroide (TSH) e reni (creatinina) se tutto ok si procede con somministrazione a basse dosi es 150 mattina e 150 sera dopo una settimana si fa un dosaggio della concentrazione raggiunta nel sangue. Si aumenta poi a 300 e 300 dopo una settimana altro dosaggio e gradualmente </a:t>
            </a:r>
            <a:r>
              <a:rPr lang="it-IT" dirty="0" err="1"/>
              <a:t>dsi</a:t>
            </a:r>
            <a:r>
              <a:rPr lang="it-IT" dirty="0"/>
              <a:t> trova la dose adeguata a trovare una concentrazione nel sangue da 05 a 1 </a:t>
            </a:r>
            <a:r>
              <a:rPr lang="it-IT" dirty="0" err="1"/>
              <a:t>milliequivalenti</a:t>
            </a:r>
            <a:r>
              <a:rPr lang="it-IT" dirty="0"/>
              <a:t>/litro.</a:t>
            </a:r>
          </a:p>
          <a:p>
            <a:r>
              <a:rPr lang="it-IT" dirty="0"/>
              <a:t>Oltre 1,2 è tossico, al di sotto di 0,5 inutile. Lo psicologo è bene che conosca questi aspetti e che solleciti il paziente a rispettare i dosaggi e gli esami suggeriti dal medico</a:t>
            </a:r>
          </a:p>
        </p:txBody>
      </p:sp>
    </p:spTree>
    <p:extLst>
      <p:ext uri="{BB962C8B-B14F-4D97-AF65-F5344CB8AC3E}">
        <p14:creationId xmlns:p14="http://schemas.microsoft.com/office/powerpoint/2010/main" val="13466209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9E783D-50D8-D272-4F6B-E270DB96187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12E84E0-D0A5-D08E-D69A-BF62674F08EF}"/>
              </a:ext>
            </a:extLst>
          </p:cNvPr>
          <p:cNvSpPr>
            <a:spLocks noGrp="1"/>
          </p:cNvSpPr>
          <p:nvPr>
            <p:ph idx="1"/>
          </p:nvPr>
        </p:nvSpPr>
        <p:spPr/>
        <p:txBody>
          <a:bodyPr/>
          <a:lstStyle/>
          <a:p>
            <a:r>
              <a:rPr lang="it-IT" dirty="0"/>
              <a:t>In linea di massima il litio è più utile nel </a:t>
            </a:r>
            <a:r>
              <a:rPr lang="it-IT" dirty="0" err="1"/>
              <a:t>tattamento</a:t>
            </a:r>
            <a:r>
              <a:rPr lang="it-IT" dirty="0"/>
              <a:t> di disturbi bipolari con mesi di maniacalità seguiti da mesi di depressione. Con disturbi simili al borderline in cui le variazioni di umore sono molto più rapide, spesso si preferiscono gli antiepilettici, selezionandoli secondo le proprie caratteristiche e le necessità del paziente.</a:t>
            </a:r>
          </a:p>
        </p:txBody>
      </p:sp>
    </p:spTree>
    <p:extLst>
      <p:ext uri="{BB962C8B-B14F-4D97-AF65-F5344CB8AC3E}">
        <p14:creationId xmlns:p14="http://schemas.microsoft.com/office/powerpoint/2010/main" val="21906773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normAutofit/>
          </a:bodyPr>
          <a:lstStyle/>
          <a:p>
            <a:r>
              <a:rPr lang="it-IT" b="1" i="1">
                <a:solidFill>
                  <a:schemeClr val="tx1"/>
                </a:solidFill>
                <a:latin typeface="Comic Sans MS" pitchFamily="66" charset="0"/>
              </a:rPr>
              <a:t>Farmacocinetica</a:t>
            </a:r>
            <a:br>
              <a:rPr lang="it-IT" b="1" i="1">
                <a:solidFill>
                  <a:schemeClr val="tx1"/>
                </a:solidFill>
                <a:latin typeface="Comic Sans MS" pitchFamily="66" charset="0"/>
              </a:rPr>
            </a:br>
            <a:endParaRPr lang="it-IT">
              <a:latin typeface="Comic Sans MS" pitchFamily="66" charset="0"/>
            </a:endParaRPr>
          </a:p>
        </p:txBody>
      </p:sp>
      <p:sp>
        <p:nvSpPr>
          <p:cNvPr id="44035" name="Rectangle 3"/>
          <p:cNvSpPr>
            <a:spLocks noGrp="1" noChangeArrowheads="1"/>
          </p:cNvSpPr>
          <p:nvPr>
            <p:ph type="body" idx="1"/>
          </p:nvPr>
        </p:nvSpPr>
        <p:spPr>
          <a:xfrm>
            <a:off x="2209800" y="2286000"/>
            <a:ext cx="7772400" cy="3810000"/>
          </a:xfrm>
        </p:spPr>
        <p:txBody>
          <a:bodyPr/>
          <a:lstStyle/>
          <a:p>
            <a:pPr>
              <a:buFontTx/>
              <a:buNone/>
            </a:pPr>
            <a:r>
              <a:rPr lang="it-IT">
                <a:latin typeface="Comic Sans MS" pitchFamily="66" charset="0"/>
              </a:rPr>
              <a:t>Assorbimento per via orale</a:t>
            </a:r>
          </a:p>
          <a:p>
            <a:pPr>
              <a:buFontTx/>
              <a:buNone/>
            </a:pPr>
            <a:r>
              <a:rPr lang="it-IT">
                <a:latin typeface="Comic Sans MS" pitchFamily="66" charset="0"/>
              </a:rPr>
              <a:t>Variabile legame proteico</a:t>
            </a:r>
          </a:p>
          <a:p>
            <a:pPr>
              <a:buFontTx/>
              <a:buNone/>
            </a:pPr>
            <a:r>
              <a:rPr lang="it-IT">
                <a:latin typeface="Comic Sans MS" pitchFamily="66" charset="0"/>
              </a:rPr>
              <a:t>Metabolismo epatico</a:t>
            </a:r>
          </a:p>
          <a:p>
            <a:pPr>
              <a:buFontTx/>
              <a:buNone/>
            </a:pPr>
            <a:r>
              <a:rPr lang="it-IT">
                <a:latin typeface="Comic Sans MS" pitchFamily="66" charset="0"/>
              </a:rPr>
              <a:t>Escrezione urinaria</a:t>
            </a:r>
          </a:p>
          <a:p>
            <a:pPr>
              <a:buFontTx/>
              <a:buNone/>
            </a:pPr>
            <a:endParaRPr lang="it-IT">
              <a:latin typeface="Comic Sans MS" pitchFamily="66" charset="0"/>
            </a:endParaRPr>
          </a:p>
          <a:p>
            <a:pPr>
              <a:buFontTx/>
              <a:buNone/>
            </a:pPr>
            <a:endParaRPr lang="it-IT">
              <a:latin typeface="Comic Sans MS" pitchFamily="66"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normAutofit/>
          </a:bodyPr>
          <a:lstStyle/>
          <a:p>
            <a:r>
              <a:rPr lang="it-IT" b="1" i="1">
                <a:solidFill>
                  <a:schemeClr val="tx1"/>
                </a:solidFill>
                <a:latin typeface="Comic Sans MS" pitchFamily="66" charset="0"/>
              </a:rPr>
              <a:t>Indicazioni cliniche</a:t>
            </a:r>
            <a:br>
              <a:rPr lang="it-IT" b="1" i="1">
                <a:solidFill>
                  <a:schemeClr val="tx1"/>
                </a:solidFill>
                <a:latin typeface="Comic Sans MS" pitchFamily="66" charset="0"/>
              </a:rPr>
            </a:br>
            <a:endParaRPr lang="it-IT">
              <a:latin typeface="Comic Sans MS" pitchFamily="66" charset="0"/>
            </a:endParaRPr>
          </a:p>
        </p:txBody>
      </p:sp>
      <p:sp>
        <p:nvSpPr>
          <p:cNvPr id="62467" name="Rectangle 3"/>
          <p:cNvSpPr>
            <a:spLocks noGrp="1" noChangeArrowheads="1"/>
          </p:cNvSpPr>
          <p:nvPr>
            <p:ph type="body" idx="1"/>
          </p:nvPr>
        </p:nvSpPr>
        <p:spPr/>
        <p:txBody>
          <a:bodyPr>
            <a:normAutofit lnSpcReduction="10000"/>
          </a:bodyPr>
          <a:lstStyle/>
          <a:p>
            <a:pPr>
              <a:buFontTx/>
              <a:buNone/>
            </a:pPr>
            <a:r>
              <a:rPr lang="it-IT" dirty="0">
                <a:latin typeface="Comic Sans MS" pitchFamily="66" charset="0"/>
              </a:rPr>
              <a:t>Disturbo dell'umore soprattutto della</a:t>
            </a:r>
          </a:p>
          <a:p>
            <a:pPr>
              <a:buFontTx/>
              <a:buNone/>
            </a:pPr>
            <a:r>
              <a:rPr lang="it-IT" dirty="0">
                <a:latin typeface="Comic Sans MS" pitchFamily="66" charset="0"/>
              </a:rPr>
              <a:t>fase maniacale</a:t>
            </a:r>
          </a:p>
          <a:p>
            <a:pPr>
              <a:buFontTx/>
              <a:buNone/>
            </a:pPr>
            <a:r>
              <a:rPr lang="it-IT" dirty="0">
                <a:latin typeface="Comic Sans MS" pitchFamily="66" charset="0"/>
              </a:rPr>
              <a:t>Disturbi bipolari a rapida fluttuazione</a:t>
            </a:r>
          </a:p>
          <a:p>
            <a:pPr>
              <a:buFontTx/>
              <a:buNone/>
            </a:pPr>
            <a:r>
              <a:rPr lang="it-IT" dirty="0">
                <a:latin typeface="Comic Sans MS" pitchFamily="66" charset="0"/>
              </a:rPr>
              <a:t>Depressione endogena</a:t>
            </a:r>
          </a:p>
          <a:p>
            <a:pPr>
              <a:buFontTx/>
              <a:buNone/>
            </a:pPr>
            <a:endParaRPr lang="it-IT" dirty="0">
              <a:latin typeface="Comic Sans MS" pitchFamily="66" charset="0"/>
            </a:endParaRPr>
          </a:p>
          <a:p>
            <a:pPr>
              <a:buFontTx/>
              <a:buNone/>
            </a:pPr>
            <a:r>
              <a:rPr lang="it-IT" dirty="0">
                <a:latin typeface="Comic Sans MS" pitchFamily="66" charset="0"/>
              </a:rPr>
              <a:t>Disturbi schizofrenici con alterazioni</a:t>
            </a:r>
          </a:p>
          <a:p>
            <a:pPr>
              <a:buFontTx/>
              <a:buNone/>
            </a:pPr>
            <a:r>
              <a:rPr lang="it-IT" dirty="0">
                <a:latin typeface="Comic Sans MS" pitchFamily="66" charset="0"/>
              </a:rPr>
              <a:t>dell'umore</a:t>
            </a:r>
          </a:p>
          <a:p>
            <a:pPr>
              <a:buFontTx/>
              <a:buNone/>
            </a:pPr>
            <a:r>
              <a:rPr lang="it-IT" dirty="0">
                <a:latin typeface="Comic Sans MS" pitchFamily="66" charset="0"/>
              </a:rPr>
              <a:t>Disturbi di Personalità con forti fluttuazione dell’umore </a:t>
            </a:r>
            <a:r>
              <a:rPr lang="it-IT" dirty="0" err="1">
                <a:latin typeface="Comic Sans MS" pitchFamily="66" charset="0"/>
              </a:rPr>
              <a:t>es</a:t>
            </a:r>
            <a:r>
              <a:rPr lang="it-IT" dirty="0">
                <a:latin typeface="Comic Sans MS" pitchFamily="66" charset="0"/>
              </a:rPr>
              <a:t> borderline</a:t>
            </a:r>
          </a:p>
          <a:p>
            <a:endParaRPr lang="it-IT"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normAutofit/>
          </a:bodyPr>
          <a:lstStyle/>
          <a:p>
            <a:r>
              <a:rPr lang="it-IT" b="1" i="1">
                <a:latin typeface="Comic Sans MS" pitchFamily="66" charset="0"/>
              </a:rPr>
              <a:t>Effetti collaterali</a:t>
            </a:r>
            <a:br>
              <a:rPr lang="it-IT" b="1" i="1">
                <a:latin typeface="Comic Sans MS" pitchFamily="66" charset="0"/>
              </a:rPr>
            </a:br>
            <a:endParaRPr lang="it-IT">
              <a:latin typeface="Comic Sans MS" pitchFamily="66" charset="0"/>
            </a:endParaRPr>
          </a:p>
        </p:txBody>
      </p:sp>
      <p:sp>
        <p:nvSpPr>
          <p:cNvPr id="45059" name="Rectangle 3"/>
          <p:cNvSpPr>
            <a:spLocks noGrp="1" noChangeArrowheads="1"/>
          </p:cNvSpPr>
          <p:nvPr>
            <p:ph type="body" idx="1"/>
          </p:nvPr>
        </p:nvSpPr>
        <p:spPr>
          <a:xfrm>
            <a:off x="2209800" y="2286000"/>
            <a:ext cx="7772400" cy="3810000"/>
          </a:xfrm>
        </p:spPr>
        <p:txBody>
          <a:bodyPr>
            <a:normAutofit fontScale="55000" lnSpcReduction="20000"/>
          </a:bodyPr>
          <a:lstStyle/>
          <a:p>
            <a:pPr>
              <a:buFontTx/>
              <a:buNone/>
            </a:pPr>
            <a:r>
              <a:rPr lang="it-IT" dirty="0">
                <a:latin typeface="Comic Sans MS" pitchFamily="66" charset="0"/>
              </a:rPr>
              <a:t>Nefrotossicità</a:t>
            </a:r>
          </a:p>
          <a:p>
            <a:pPr>
              <a:buFontTx/>
              <a:buNone/>
            </a:pPr>
            <a:r>
              <a:rPr lang="it-IT" dirty="0">
                <a:latin typeface="Comic Sans MS" pitchFamily="66" charset="0"/>
              </a:rPr>
              <a:t>Disfunzioni tiroidee</a:t>
            </a:r>
          </a:p>
          <a:p>
            <a:pPr>
              <a:buFontTx/>
              <a:buNone/>
            </a:pPr>
            <a:r>
              <a:rPr lang="it-IT" dirty="0">
                <a:latin typeface="Comic Sans MS" pitchFamily="66" charset="0"/>
              </a:rPr>
              <a:t>Alterazioni cardiache</a:t>
            </a:r>
          </a:p>
          <a:p>
            <a:pPr>
              <a:buFontTx/>
              <a:buNone/>
            </a:pPr>
            <a:endParaRPr lang="it-IT" dirty="0">
              <a:latin typeface="Comic Sans MS" pitchFamily="66" charset="0"/>
            </a:endParaRPr>
          </a:p>
          <a:p>
            <a:pPr>
              <a:buFontTx/>
              <a:buNone/>
            </a:pPr>
            <a:r>
              <a:rPr lang="it-IT" dirty="0">
                <a:latin typeface="Comic Sans MS" pitchFamily="66" charset="0"/>
              </a:rPr>
              <a:t>Crisi epilettiche</a:t>
            </a:r>
          </a:p>
          <a:p>
            <a:pPr>
              <a:buFontTx/>
              <a:buNone/>
            </a:pPr>
            <a:r>
              <a:rPr lang="it-IT" dirty="0">
                <a:latin typeface="Comic Sans MS" pitchFamily="66" charset="0"/>
              </a:rPr>
              <a:t>Disturbi della crasi ematica</a:t>
            </a:r>
          </a:p>
          <a:p>
            <a:pPr>
              <a:buFontTx/>
              <a:buNone/>
            </a:pPr>
            <a:r>
              <a:rPr lang="it-IT" dirty="0">
                <a:latin typeface="Comic Sans MS" pitchFamily="66" charset="0"/>
              </a:rPr>
              <a:t>Epatotossicità</a:t>
            </a:r>
          </a:p>
          <a:p>
            <a:pPr>
              <a:buFontTx/>
              <a:buNone/>
            </a:pPr>
            <a:r>
              <a:rPr lang="it-IT" dirty="0">
                <a:latin typeface="Comic Sans MS" pitchFamily="66" charset="0"/>
              </a:rPr>
              <a:t>Aumento di peso (soprattutto il </a:t>
            </a:r>
            <a:r>
              <a:rPr lang="it-IT" dirty="0" err="1">
                <a:latin typeface="Comic Sans MS" pitchFamily="66" charset="0"/>
              </a:rPr>
              <a:t>Depakin</a:t>
            </a:r>
            <a:r>
              <a:rPr lang="it-IT" dirty="0">
                <a:latin typeface="Comic Sans MS" pitchFamily="66" charset="0"/>
              </a:rPr>
              <a:t>)</a:t>
            </a:r>
          </a:p>
          <a:p>
            <a:pPr>
              <a:buFontTx/>
              <a:buNone/>
            </a:pPr>
            <a:endParaRPr lang="it-IT" dirty="0">
              <a:latin typeface="Comic Sans MS" pitchFamily="66" charset="0"/>
            </a:endParaRPr>
          </a:p>
          <a:p>
            <a:pPr>
              <a:buFontTx/>
              <a:buNone/>
            </a:pPr>
            <a:endParaRPr lang="it-IT" dirty="0">
              <a:latin typeface="Comic Sans MS" pitchFamily="66" charset="0"/>
            </a:endParaRPr>
          </a:p>
          <a:p>
            <a:pPr>
              <a:buFontTx/>
              <a:buNone/>
            </a:pPr>
            <a:r>
              <a:rPr lang="it-IT" dirty="0">
                <a:latin typeface="Comic Sans MS" pitchFamily="66" charset="0"/>
              </a:rPr>
              <a:t> </a:t>
            </a:r>
          </a:p>
          <a:p>
            <a:pPr>
              <a:buNone/>
            </a:pPr>
            <a:r>
              <a:rPr lang="it-IT" dirty="0">
                <a:latin typeface="Comic Sans MS" pitchFamily="66" charset="0"/>
              </a:rPr>
              <a:t>I Sali di Litio possono essere letali per overdose, i bipolari sono particolarmente a rischio suicidio</a:t>
            </a:r>
          </a:p>
          <a:p>
            <a:pPr>
              <a:buFontTx/>
              <a:buNone/>
            </a:pPr>
            <a:endParaRPr lang="it-IT"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normAutofit/>
          </a:bodyPr>
          <a:lstStyle/>
          <a:p>
            <a:r>
              <a:rPr lang="it-IT" b="1" i="1">
                <a:solidFill>
                  <a:schemeClr val="tx1"/>
                </a:solidFill>
                <a:latin typeface="Comic Sans MS" pitchFamily="66" charset="0"/>
              </a:rPr>
              <a:t>Interazioni farmacologiche</a:t>
            </a:r>
            <a:br>
              <a:rPr lang="it-IT" b="1" i="1">
                <a:solidFill>
                  <a:schemeClr val="tx1"/>
                </a:solidFill>
                <a:latin typeface="Comic Sans MS" pitchFamily="66" charset="0"/>
              </a:rPr>
            </a:br>
            <a:endParaRPr lang="it-IT" b="1" i="1">
              <a:latin typeface="Comic Sans MS" pitchFamily="66" charset="0"/>
            </a:endParaRPr>
          </a:p>
        </p:txBody>
      </p:sp>
      <p:sp>
        <p:nvSpPr>
          <p:cNvPr id="65539" name="Rectangle 3"/>
          <p:cNvSpPr>
            <a:spLocks noGrp="1" noChangeArrowheads="1"/>
          </p:cNvSpPr>
          <p:nvPr>
            <p:ph type="body" idx="1"/>
          </p:nvPr>
        </p:nvSpPr>
        <p:spPr>
          <a:xfrm>
            <a:off x="2209800" y="2438400"/>
            <a:ext cx="7772400" cy="3657600"/>
          </a:xfrm>
        </p:spPr>
        <p:txBody>
          <a:bodyPr>
            <a:normAutofit/>
          </a:bodyPr>
          <a:lstStyle/>
          <a:p>
            <a:pPr>
              <a:buFontTx/>
              <a:buNone/>
            </a:pPr>
            <a:r>
              <a:rPr lang="it-IT" dirty="0">
                <a:latin typeface="Comic Sans MS" pitchFamily="66" charset="0"/>
              </a:rPr>
              <a:t>In alcuni casi vi può essere un aumento</a:t>
            </a:r>
          </a:p>
          <a:p>
            <a:pPr>
              <a:buFontTx/>
              <a:buNone/>
            </a:pPr>
            <a:r>
              <a:rPr lang="it-IT" dirty="0">
                <a:latin typeface="Comic Sans MS" pitchFamily="66" charset="0"/>
              </a:rPr>
              <a:t>o una riduzione della efficacia di alcuni</a:t>
            </a:r>
          </a:p>
          <a:p>
            <a:pPr>
              <a:buFontTx/>
              <a:buNone/>
            </a:pPr>
            <a:r>
              <a:rPr lang="it-IT" dirty="0">
                <a:latin typeface="Comic Sans MS" pitchFamily="66" charset="0"/>
              </a:rPr>
              <a:t>farmaci assunti per altre patologie </a:t>
            </a:r>
          </a:p>
          <a:p>
            <a:pPr>
              <a:buFontTx/>
              <a:buNone/>
            </a:pPr>
            <a:r>
              <a:rPr lang="it-IT" dirty="0">
                <a:latin typeface="Comic Sans MS" pitchFamily="66" charset="0"/>
              </a:rPr>
              <a:t>( estrogeni, alcool, antiepilettici anche prodotti alimentari (es pompelmo, o anche prodotti di erboristeria o comunque naturali)</a:t>
            </a:r>
          </a:p>
          <a:p>
            <a:pPr>
              <a:buFontTx/>
              <a:buNone/>
            </a:pPr>
            <a:endParaRPr lang="it-IT" i="1" dirty="0">
              <a:latin typeface="Comic Sans MS" pitchFamily="66" charset="0"/>
            </a:endParaRPr>
          </a:p>
          <a:p>
            <a:pPr>
              <a:buFontTx/>
              <a:buNone/>
            </a:pPr>
            <a:endParaRPr lang="it-IT" b="1" i="1" dirty="0">
              <a:latin typeface="Comic Sans MS" pitchFamily="66" charset="0"/>
            </a:endParaRPr>
          </a:p>
          <a:p>
            <a:pPr>
              <a:buFontTx/>
              <a:buNone/>
            </a:pPr>
            <a:endParaRPr lang="it-IT" dirty="0"/>
          </a:p>
          <a:p>
            <a:endParaRPr lang="it-IT"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E62899-7D8E-265E-DA07-DB8DDBC2A598}"/>
              </a:ext>
            </a:extLst>
          </p:cNvPr>
          <p:cNvSpPr>
            <a:spLocks noGrp="1"/>
          </p:cNvSpPr>
          <p:nvPr>
            <p:ph type="ctrTitle"/>
          </p:nvPr>
        </p:nvSpPr>
        <p:spPr/>
        <p:txBody>
          <a:bodyPr/>
          <a:lstStyle/>
          <a:p>
            <a:r>
              <a:rPr lang="it-IT" dirty="0"/>
              <a:t>FARMACI PER DIMAGRIRE</a:t>
            </a:r>
          </a:p>
        </p:txBody>
      </p:sp>
      <p:sp>
        <p:nvSpPr>
          <p:cNvPr id="3" name="Sottotitolo 2">
            <a:extLst>
              <a:ext uri="{FF2B5EF4-FFF2-40B4-BE49-F238E27FC236}">
                <a16:creationId xmlns:a16="http://schemas.microsoft.com/office/drawing/2014/main" id="{F1BE40FF-27C1-0D2A-53D6-4170F0B3F86C}"/>
              </a:ext>
            </a:extLst>
          </p:cNvPr>
          <p:cNvSpPr>
            <a:spLocks noGrp="1"/>
          </p:cNvSpPr>
          <p:nvPr>
            <p:ph type="subTitle" idx="1"/>
          </p:nvPr>
        </p:nvSpPr>
        <p:spPr/>
        <p:txBody>
          <a:bodyPr/>
          <a:lstStyle/>
          <a:p>
            <a:r>
              <a:rPr lang="it-IT" dirty="0"/>
              <a:t>Francesco Rovetto</a:t>
            </a:r>
          </a:p>
        </p:txBody>
      </p:sp>
    </p:spTree>
    <p:extLst>
      <p:ext uri="{BB962C8B-B14F-4D97-AF65-F5344CB8AC3E}">
        <p14:creationId xmlns:p14="http://schemas.microsoft.com/office/powerpoint/2010/main" val="38250748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207906-80A6-D9CC-669B-E97D6B87E842}"/>
              </a:ext>
            </a:extLst>
          </p:cNvPr>
          <p:cNvSpPr>
            <a:spLocks noGrp="1"/>
          </p:cNvSpPr>
          <p:nvPr>
            <p:ph type="title"/>
          </p:nvPr>
        </p:nvSpPr>
        <p:spPr/>
        <p:txBody>
          <a:bodyPr/>
          <a:lstStyle/>
          <a:p>
            <a:r>
              <a:rPr lang="it-IT" dirty="0"/>
              <a:t>OBESITA’</a:t>
            </a:r>
          </a:p>
        </p:txBody>
      </p:sp>
      <p:sp>
        <p:nvSpPr>
          <p:cNvPr id="3" name="Segnaposto contenuto 2">
            <a:extLst>
              <a:ext uri="{FF2B5EF4-FFF2-40B4-BE49-F238E27FC236}">
                <a16:creationId xmlns:a16="http://schemas.microsoft.com/office/drawing/2014/main" id="{E5813D78-B55A-7D51-2B59-37AB2A22BA29}"/>
              </a:ext>
            </a:extLst>
          </p:cNvPr>
          <p:cNvSpPr>
            <a:spLocks noGrp="1"/>
          </p:cNvSpPr>
          <p:nvPr>
            <p:ph idx="1"/>
          </p:nvPr>
        </p:nvSpPr>
        <p:spPr/>
        <p:txBody>
          <a:bodyPr/>
          <a:lstStyle/>
          <a:p>
            <a:r>
              <a:rPr lang="it-IT" dirty="0"/>
              <a:t>Un aspetto da ricordare è che la obesità non viene considerata un disturbo psichico quanto piuttosto un disturbo organico e metabolico che però può avere grandi risvolti psicologici. </a:t>
            </a:r>
          </a:p>
          <a:p>
            <a:r>
              <a:rPr lang="it-IT" dirty="0"/>
              <a:t>Un altro aspetto non secondario è che l’obeso ha una limitata capacità di percepire la sazietà ed anche la fame. Mangia perché il cibo è buono, perché è invitante, per noia, perché gli viene offerto ecc. farmaci che limitino la fame rischiano in questo caso di essere </a:t>
            </a:r>
            <a:r>
              <a:rPr lang="it-IT"/>
              <a:t>poco efficaci</a:t>
            </a:r>
            <a:endParaRPr lang="it-IT" dirty="0"/>
          </a:p>
        </p:txBody>
      </p:sp>
    </p:spTree>
    <p:extLst>
      <p:ext uri="{BB962C8B-B14F-4D97-AF65-F5344CB8AC3E}">
        <p14:creationId xmlns:p14="http://schemas.microsoft.com/office/powerpoint/2010/main" val="15067410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F908A7-D531-7D13-8B2A-4D7A02A5EEEA}"/>
              </a:ext>
            </a:extLst>
          </p:cNvPr>
          <p:cNvSpPr>
            <a:spLocks noGrp="1"/>
          </p:cNvSpPr>
          <p:nvPr>
            <p:ph type="title"/>
          </p:nvPr>
        </p:nvSpPr>
        <p:spPr/>
        <p:txBody>
          <a:bodyPr/>
          <a:lstStyle/>
          <a:p>
            <a:r>
              <a:rPr lang="it-IT" dirty="0"/>
              <a:t>FARMACI PER DIMAGRIRE</a:t>
            </a:r>
          </a:p>
        </p:txBody>
      </p:sp>
      <p:sp>
        <p:nvSpPr>
          <p:cNvPr id="3" name="Segnaposto contenuto 2">
            <a:extLst>
              <a:ext uri="{FF2B5EF4-FFF2-40B4-BE49-F238E27FC236}">
                <a16:creationId xmlns:a16="http://schemas.microsoft.com/office/drawing/2014/main" id="{A427D749-3CF3-4512-3D41-658CD8A70D00}"/>
              </a:ext>
            </a:extLst>
          </p:cNvPr>
          <p:cNvSpPr>
            <a:spLocks noGrp="1"/>
          </p:cNvSpPr>
          <p:nvPr>
            <p:ph idx="1"/>
          </p:nvPr>
        </p:nvSpPr>
        <p:spPr/>
        <p:txBody>
          <a:bodyPr>
            <a:normAutofit/>
          </a:bodyPr>
          <a:lstStyle/>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I farmaci per dimagrire, noti anche come farmaci antiobesità o farmaci per la perdita di peso, sono utilizzati per aiutare persone con problemi di peso a ridurre l’obesità o il sovrappeso in combinazione con una dieta e un programma di esercizio fisico. </a:t>
            </a:r>
          </a:p>
          <a:p>
            <a:r>
              <a:rPr lang="it-IT" kern="100" dirty="0">
                <a:latin typeface="Calibri" panose="020F0502020204030204" pitchFamily="34" charset="0"/>
                <a:ea typeface="Times New Roman" panose="02020603050405020304" pitchFamily="18" charset="0"/>
                <a:cs typeface="Times New Roman" panose="02020603050405020304" pitchFamily="18" charset="0"/>
              </a:rPr>
              <a:t>Possono ridurre l’appetito, aumentare il metabolismo, intervenire direttamente sul metabolismo e l’assorbimento degli zuccheri odei grassi. A volte si fa ricorso a psicofarmaci capaci di migliorare l’umore e ridurre l’appetito</a:t>
            </a:r>
            <a:endParaRPr lang="it-IT" sz="2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3777774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5723E6-0FAE-E24D-86B5-EC1CD7DDB12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FFE9217-0B1D-8FF9-CD47-A60EC0D85B55}"/>
              </a:ext>
            </a:extLst>
          </p:cNvPr>
          <p:cNvSpPr>
            <a:spLocks noGrp="1"/>
          </p:cNvSpPr>
          <p:nvPr>
            <p:ph idx="1"/>
          </p:nvPr>
        </p:nvSpPr>
        <p:spPr/>
        <p:txBody>
          <a:bodyPr>
            <a:normAutofit/>
          </a:bodyPr>
          <a:lstStyle/>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Questi farmaci sono generalmente prescritti a persone con un indice di massa corporea (BMI) superiore a un certo livello (es 30 ovvero obesità o 28 ovvero sovrappeso)  </a:t>
            </a:r>
          </a:p>
          <a:p>
            <a:r>
              <a:rPr lang="it-IT" dirty="0"/>
              <a:t>Oltre il 40 di BMI a volte si prende in considerazione la terapia bariatrica nelle sue diverse forme Per tali casi è prevista la supervisione di uno psicologo senza il cui assenso in genere la operazione non viene fatta. Un importante sostegno psicologico va assicurato al paziente anche a seguito degli interventi maggiori</a:t>
            </a:r>
          </a:p>
        </p:txBody>
      </p:sp>
    </p:spTree>
    <p:extLst>
      <p:ext uri="{BB962C8B-B14F-4D97-AF65-F5344CB8AC3E}">
        <p14:creationId xmlns:p14="http://schemas.microsoft.com/office/powerpoint/2010/main" val="20258185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8A1F3F5-9CCC-429E-B422-70934BB17C01}"/>
              </a:ext>
            </a:extLst>
          </p:cNvPr>
          <p:cNvSpPr>
            <a:spLocks noGrp="1"/>
          </p:cNvSpPr>
          <p:nvPr>
            <p:ph type="title"/>
          </p:nvPr>
        </p:nvSpPr>
        <p:spPr/>
        <p:txBody>
          <a:bodyPr/>
          <a:lstStyle/>
          <a:p>
            <a:r>
              <a:rPr lang="it-IT" dirty="0"/>
              <a:t>Le diverse classi di antidepressivi</a:t>
            </a:r>
          </a:p>
        </p:txBody>
      </p:sp>
      <p:sp>
        <p:nvSpPr>
          <p:cNvPr id="3" name="Segnaposto contenuto 2">
            <a:extLst>
              <a:ext uri="{FF2B5EF4-FFF2-40B4-BE49-F238E27FC236}">
                <a16:creationId xmlns:a16="http://schemas.microsoft.com/office/drawing/2014/main" id="{03567210-9F5A-74D5-B1FC-E9B74233EF7C}"/>
              </a:ext>
            </a:extLst>
          </p:cNvPr>
          <p:cNvSpPr>
            <a:spLocks noGrp="1"/>
          </p:cNvSpPr>
          <p:nvPr>
            <p:ph idx="1"/>
          </p:nvPr>
        </p:nvSpPr>
        <p:spPr/>
        <p:txBody>
          <a:bodyPr/>
          <a:lstStyle/>
          <a:p>
            <a:r>
              <a:rPr lang="it-IT" dirty="0"/>
              <a:t>Col tempo la ricerca ha messo a punto diverse classi di antidepressivi. I primi sono stati scoperti in via fortuita (</a:t>
            </a:r>
            <a:r>
              <a:rPr lang="it-IT" dirty="0" err="1"/>
              <a:t>serendipity</a:t>
            </a:r>
            <a:r>
              <a:rPr lang="it-IT" dirty="0"/>
              <a:t>) man mano che i meccanismi di azione venivano compresi la ricerca è stata sempre più orientata producendo numerose molecole. </a:t>
            </a:r>
          </a:p>
        </p:txBody>
      </p:sp>
    </p:spTree>
    <p:extLst>
      <p:ext uri="{BB962C8B-B14F-4D97-AF65-F5344CB8AC3E}">
        <p14:creationId xmlns:p14="http://schemas.microsoft.com/office/powerpoint/2010/main" val="24392913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0D55BF9-DAE0-36CE-FEB6-5AB11CC199A0}"/>
              </a:ext>
            </a:extLst>
          </p:cNvPr>
          <p:cNvSpPr>
            <a:spLocks noGrp="1"/>
          </p:cNvSpPr>
          <p:nvPr>
            <p:ph type="title"/>
          </p:nvPr>
        </p:nvSpPr>
        <p:spPr/>
        <p:txBody>
          <a:bodyPr/>
          <a:lstStyle/>
          <a:p>
            <a:r>
              <a:rPr lang="it-IT" dirty="0"/>
              <a:t>Alcuni degli interventi di chirurgia bariatrica</a:t>
            </a:r>
          </a:p>
        </p:txBody>
      </p:sp>
      <p:sp>
        <p:nvSpPr>
          <p:cNvPr id="3" name="Segnaposto contenuto 2">
            <a:extLst>
              <a:ext uri="{FF2B5EF4-FFF2-40B4-BE49-F238E27FC236}">
                <a16:creationId xmlns:a16="http://schemas.microsoft.com/office/drawing/2014/main" id="{07B225D9-902D-9EBC-DA58-6E7FECC290DE}"/>
              </a:ext>
            </a:extLst>
          </p:cNvPr>
          <p:cNvSpPr>
            <a:spLocks noGrp="1"/>
          </p:cNvSpPr>
          <p:nvPr>
            <p:ph idx="1"/>
          </p:nvPr>
        </p:nvSpPr>
        <p:spPr/>
        <p:txBody>
          <a:bodyPr/>
          <a:lstStyle/>
          <a:p>
            <a:r>
              <a:rPr lang="it-IT" dirty="0"/>
              <a:t>1 Palloncino fa calare ma alla lunga è molto controproducente</a:t>
            </a:r>
          </a:p>
          <a:p>
            <a:r>
              <a:rPr lang="it-IT" dirty="0"/>
              <a:t>2 bendaggio gastrico, riversibile i risultati durano in un numero limitato di casi</a:t>
            </a:r>
          </a:p>
          <a:p>
            <a:r>
              <a:rPr lang="it-IT" dirty="0"/>
              <a:t>3 sleeve (taglia per lungo parte dello stomaco) rende più rapido il raggiungimento della sazietà</a:t>
            </a:r>
          </a:p>
          <a:p>
            <a:r>
              <a:rPr lang="it-IT" dirty="0"/>
              <a:t>4 Bypass gastro intestinale oltre a ridurre i volume dello stomaco  crea un forte malassorbimento, assicura cali di oltre 50 kg in un anno impone la assunzione di integratori e limiti alimentari permanenti o quasi. Prodotti dolci possono indurre dumping </a:t>
            </a:r>
            <a:r>
              <a:rPr lang="it-IT" dirty="0" err="1"/>
              <a:t>syndrome</a:t>
            </a:r>
            <a:r>
              <a:rPr lang="it-IT" dirty="0"/>
              <a:t> con senso di svenimento e grave malessere</a:t>
            </a:r>
          </a:p>
          <a:p>
            <a:endParaRPr lang="it-IT" dirty="0"/>
          </a:p>
        </p:txBody>
      </p:sp>
    </p:spTree>
    <p:extLst>
      <p:ext uri="{BB962C8B-B14F-4D97-AF65-F5344CB8AC3E}">
        <p14:creationId xmlns:p14="http://schemas.microsoft.com/office/powerpoint/2010/main" val="19840711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Farmaci tradizionali per dimagrire</a:t>
            </a:r>
            <a:br>
              <a:rPr lang="it-IT" dirty="0"/>
            </a:br>
            <a:endParaRPr lang="it-IT" dirty="0"/>
          </a:p>
        </p:txBody>
      </p:sp>
      <p:sp>
        <p:nvSpPr>
          <p:cNvPr id="3" name="Segnaposto contenuto 2"/>
          <p:cNvSpPr>
            <a:spLocks noGrp="1"/>
          </p:cNvSpPr>
          <p:nvPr>
            <p:ph idx="1"/>
          </p:nvPr>
        </p:nvSpPr>
        <p:spPr/>
        <p:txBody>
          <a:bodyPr>
            <a:normAutofit/>
          </a:bodyPr>
          <a:lstStyle/>
          <a:p>
            <a:pPr lvl="1"/>
            <a:r>
              <a:rPr lang="it-IT" dirty="0" err="1"/>
              <a:t>Fendimetrazina</a:t>
            </a:r>
            <a:r>
              <a:rPr lang="it-IT" dirty="0"/>
              <a:t>, </a:t>
            </a:r>
            <a:r>
              <a:rPr lang="it-IT" dirty="0" err="1"/>
              <a:t>reductil</a:t>
            </a:r>
            <a:r>
              <a:rPr lang="it-IT" dirty="0"/>
              <a:t>, sibutramina, </a:t>
            </a:r>
            <a:r>
              <a:rPr lang="it-IT" dirty="0" err="1"/>
              <a:t>plegine</a:t>
            </a:r>
            <a:r>
              <a:rPr lang="it-IT" dirty="0"/>
              <a:t>, amfetamine (tolti dal commercio per rischio di indurre dipendenza o crisi psicotiche)</a:t>
            </a:r>
          </a:p>
          <a:p>
            <a:pPr lvl="1"/>
            <a:r>
              <a:rPr lang="it-IT" dirty="0"/>
              <a:t>Xenical </a:t>
            </a:r>
            <a:r>
              <a:rPr lang="it-IT" dirty="0" err="1"/>
              <a:t>orlistat</a:t>
            </a:r>
            <a:r>
              <a:rPr lang="it-IT" dirty="0"/>
              <a:t> vedi oltre</a:t>
            </a:r>
          </a:p>
          <a:p>
            <a:pPr lvl="1"/>
            <a:r>
              <a:rPr lang="it-IT" dirty="0"/>
              <a:t>Ormoni tiroidei da evitare se non in casi di problemi endocrinologici</a:t>
            </a:r>
          </a:p>
          <a:p>
            <a:pPr lvl="1"/>
            <a:r>
              <a:rPr lang="it-IT" dirty="0"/>
              <a:t> antidepressivi (Fluoxetina es. Prozac, Bupropione es. </a:t>
            </a:r>
            <a:r>
              <a:rPr lang="it-IT" dirty="0" err="1"/>
              <a:t>Wellbutrin</a:t>
            </a:r>
            <a:r>
              <a:rPr lang="it-IT" dirty="0"/>
              <a:t> possono servire soprattutto nelle fasi iniziali di una dieta )</a:t>
            </a:r>
          </a:p>
          <a:p>
            <a:pPr lvl="1"/>
            <a:r>
              <a:rPr lang="it-IT" dirty="0" err="1"/>
              <a:t>Metformin</a:t>
            </a:r>
            <a:r>
              <a:rPr lang="it-IT" dirty="0"/>
              <a:t>  es </a:t>
            </a:r>
            <a:r>
              <a:rPr lang="it-IT" dirty="0" err="1"/>
              <a:t>Slowmet</a:t>
            </a:r>
            <a:r>
              <a:rPr lang="it-IT" dirty="0"/>
              <a:t> un antidiabetico dalla cui efficacia sono derivati nuovi e promettenti prodotti</a:t>
            </a:r>
          </a:p>
          <a:p>
            <a:pPr marL="457200" lvl="1" indent="0">
              <a:buNone/>
            </a:pPr>
            <a:endParaRPr lang="it-IT"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1D63BE-4C52-FB6E-D6F8-6B677D07F143}"/>
              </a:ext>
            </a:extLst>
          </p:cNvPr>
          <p:cNvSpPr>
            <a:spLocks noGrp="1"/>
          </p:cNvSpPr>
          <p:nvPr>
            <p:ph type="title"/>
          </p:nvPr>
        </p:nvSpPr>
        <p:spPr/>
        <p:txBody>
          <a:bodyPr/>
          <a:lstStyle/>
          <a:p>
            <a:r>
              <a:rPr lang="it-IT" kern="100" dirty="0">
                <a:latin typeface="Calibri" panose="020F0502020204030204" pitchFamily="34" charset="0"/>
                <a:ea typeface="Times New Roman" panose="02020603050405020304" pitchFamily="18" charset="0"/>
                <a:cs typeface="Times New Roman" panose="02020603050405020304" pitchFamily="18" charset="0"/>
              </a:rPr>
              <a:t> </a:t>
            </a:r>
            <a:r>
              <a:rPr lang="it-IT" kern="100" dirty="0" err="1">
                <a:latin typeface="Calibri" panose="020F0502020204030204" pitchFamily="34" charset="0"/>
                <a:ea typeface="Times New Roman" panose="02020603050405020304" pitchFamily="18" charset="0"/>
                <a:cs typeface="Times New Roman" panose="02020603050405020304" pitchFamily="18" charset="0"/>
              </a:rPr>
              <a:t>Orlistat</a:t>
            </a:r>
            <a:r>
              <a:rPr lang="it-IT" kern="100" dirty="0">
                <a:latin typeface="Calibri" panose="020F0502020204030204" pitchFamily="34" charset="0"/>
                <a:ea typeface="Times New Roman" panose="02020603050405020304" pitchFamily="18" charset="0"/>
                <a:cs typeface="Times New Roman" panose="02020603050405020304" pitchFamily="18" charset="0"/>
              </a:rPr>
              <a:t> (Xenical)</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7F662861-1701-3E6E-0A02-C9794F3569E6}"/>
              </a:ext>
            </a:extLst>
          </p:cNvPr>
          <p:cNvSpPr>
            <a:spLocks noGrp="1"/>
          </p:cNvSpPr>
          <p:nvPr>
            <p:ph idx="1"/>
          </p:nvPr>
        </p:nvSpPr>
        <p:spPr/>
        <p:txBody>
          <a:bodyPr>
            <a:normAutofit fontScale="92500" lnSpcReduction="20000"/>
          </a:bodyPr>
          <a:lstStyle/>
          <a:p>
            <a:pPr marL="0" indent="0">
              <a:buNone/>
            </a:pPr>
            <a:endParaRPr lang="it-IT" sz="2800" kern="1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Meccanismo d’azione: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Orlistat</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agisce inibendo l’enzima lipasi, che è necessario per la digestione e l’assorbimento dei grassi. </a:t>
            </a:r>
            <a:r>
              <a:rPr lang="it-IT" kern="100" dirty="0">
                <a:latin typeface="Calibri" panose="020F0502020204030204" pitchFamily="34" charset="0"/>
                <a:ea typeface="Times New Roman" panose="02020603050405020304" pitchFamily="18" charset="0"/>
                <a:cs typeface="Times New Roman" panose="02020603050405020304" pitchFamily="18" charset="0"/>
              </a:rPr>
              <a:t>Ciò</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riduce l’assorbimento dei grassi introdotti con la dieta, che vengono eliminati nelle feci. Se si mangia del salame viene assorbita la parte proteica (bresaola), ma il grasso va tutto nel colon che così risulta ben lubrificato</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Effetti collaterali: col colon pieno di grassi oltre a gas e crampi, non  pochi pazienti si sono fatti la «cacca» addosso. </a:t>
            </a:r>
            <a:r>
              <a:rPr lang="it-IT" kern="100" dirty="0">
                <a:latin typeface="Calibri" panose="020F0502020204030204" pitchFamily="34" charset="0"/>
                <a:ea typeface="Times New Roman" panose="02020603050405020304" pitchFamily="18" charset="0"/>
                <a:cs typeface="Times New Roman" panose="02020603050405020304" pitchFamily="18" charset="0"/>
              </a:rPr>
              <a:t>I</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l bisogno di andare al gabinetto si presenta con urgenza. Probabilmente il paziente per evitare gli incidenti evita di mangiare prodotti ad alto contenuto di grassi e ciò aiuta a dimagrire. Si tratta di un prodotto piuttosto costoso venduto con ricetta ripetibile quindi non particolarmente specialistica</a:t>
            </a:r>
          </a:p>
          <a:p>
            <a:pPr marL="0" indent="0">
              <a:buNone/>
            </a:pP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it-IT" dirty="0"/>
          </a:p>
        </p:txBody>
      </p:sp>
    </p:spTree>
    <p:extLst>
      <p:ext uri="{BB962C8B-B14F-4D97-AF65-F5344CB8AC3E}">
        <p14:creationId xmlns:p14="http://schemas.microsoft.com/office/powerpoint/2010/main" val="39771989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B97A16-4652-E3E3-30DC-E26F5370E5E3}"/>
              </a:ext>
            </a:extLst>
          </p:cNvPr>
          <p:cNvSpPr>
            <a:spLocks noGrp="1"/>
          </p:cNvSpPr>
          <p:nvPr>
            <p:ph type="title"/>
          </p:nvPr>
        </p:nvSpPr>
        <p:spPr/>
        <p:txBody>
          <a:bodyPr>
            <a:normAutofit fontScale="90000"/>
          </a:bodyPr>
          <a:lstStyle/>
          <a:p>
            <a:r>
              <a:rPr lang="it-IT" kern="100" dirty="0">
                <a:latin typeface="Calibri" panose="020F0502020204030204" pitchFamily="34" charset="0"/>
                <a:ea typeface="Times New Roman" panose="02020603050405020304" pitchFamily="18" charset="0"/>
                <a:cs typeface="Times New Roman" panose="02020603050405020304" pitchFamily="18" charset="0"/>
              </a:rPr>
              <a:t>NUOVI PRODOTTI PER DIMAGRIRE</a:t>
            </a:r>
            <a:br>
              <a:rPr lang="it-IT" kern="100" dirty="0">
                <a:latin typeface="Calibri" panose="020F0502020204030204" pitchFamily="34" charset="0"/>
                <a:ea typeface="Times New Roman" panose="02020603050405020304" pitchFamily="18" charset="0"/>
                <a:cs typeface="Times New Roman" panose="02020603050405020304" pitchFamily="18" charset="0"/>
              </a:rPr>
            </a:br>
            <a:r>
              <a:rPr lang="it-IT" kern="100" dirty="0">
                <a:latin typeface="Calibri" panose="020F0502020204030204" pitchFamily="34" charset="0"/>
                <a:ea typeface="Times New Roman" panose="02020603050405020304" pitchFamily="18" charset="0"/>
                <a:cs typeface="Times New Roman" panose="02020603050405020304" pitchFamily="18" charset="0"/>
              </a:rPr>
              <a:t>Naltrexone/Bupropione (</a:t>
            </a:r>
            <a:r>
              <a:rPr lang="it-IT" kern="100" dirty="0" err="1">
                <a:latin typeface="Calibri" panose="020F0502020204030204" pitchFamily="34" charset="0"/>
                <a:ea typeface="Times New Roman" panose="02020603050405020304" pitchFamily="18" charset="0"/>
                <a:cs typeface="Times New Roman" panose="02020603050405020304" pitchFamily="18" charset="0"/>
              </a:rPr>
              <a:t>Mysimba</a:t>
            </a:r>
            <a:r>
              <a:rPr lang="it-IT" kern="100" dirty="0">
                <a:latin typeface="Calibri" panose="020F0502020204030204" pitchFamily="34" charset="0"/>
                <a:ea typeface="Times New Roman" panose="02020603050405020304" pitchFamily="18" charset="0"/>
                <a:cs typeface="Times New Roman" panose="02020603050405020304" pitchFamily="18" charset="0"/>
              </a:rPr>
              <a:t>)</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A2A0AD12-2A18-4EC8-D807-4593E1248E2D}"/>
              </a:ext>
            </a:extLst>
          </p:cNvPr>
          <p:cNvSpPr>
            <a:spLocks noGrp="1"/>
          </p:cNvSpPr>
          <p:nvPr>
            <p:ph idx="1"/>
          </p:nvPr>
        </p:nvSpPr>
        <p:spPr/>
        <p:txBody>
          <a:bodyPr>
            <a:normAutofit/>
          </a:bodyPr>
          <a:lstStyle/>
          <a:p>
            <a:pPr marL="0" indent="0">
              <a:buNone/>
            </a:pP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Meccanismo d’azione: Naltrexone è un antagonista degli oppioidi e bupropione è un antidepressivo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wellbutrin</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Combinati, agiscono riducendo l’appetito e la voglia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craving</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di cibo.</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Indicazioni: Utilizzato per la perdita di peso in pazienti con obesità o sovrappeso, in combinazione con dieta ed esercizio fisico.</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Effetti collaterali: Possono includere nausea, mal di testa, vertigini e aumento della pressione sanguigna.</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Il farmaco può essere concesso solo su ricetta di centro ospedaliero o di specialista cardiologo endocrinologo o specialista in scienza della alimentazione</a:t>
            </a:r>
          </a:p>
          <a:p>
            <a:endParaRPr lang="it-IT" dirty="0"/>
          </a:p>
        </p:txBody>
      </p:sp>
    </p:spTree>
    <p:extLst>
      <p:ext uri="{BB962C8B-B14F-4D97-AF65-F5344CB8AC3E}">
        <p14:creationId xmlns:p14="http://schemas.microsoft.com/office/powerpoint/2010/main" val="34957017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0BFE1F-087C-F218-7903-1BBE4080BABA}"/>
              </a:ext>
            </a:extLst>
          </p:cNvPr>
          <p:cNvSpPr>
            <a:spLocks noGrp="1"/>
          </p:cNvSpPr>
          <p:nvPr>
            <p:ph type="title"/>
          </p:nvPr>
        </p:nvSpPr>
        <p:spPr/>
        <p:txBody>
          <a:bodyPr/>
          <a:lstStyle/>
          <a:p>
            <a:r>
              <a:rPr lang="it-IT" dirty="0" err="1"/>
              <a:t>Semaglutide</a:t>
            </a:r>
            <a:r>
              <a:rPr lang="it-IT" dirty="0"/>
              <a:t> OZEMPIC </a:t>
            </a:r>
            <a:r>
              <a:rPr lang="it-IT" kern="100" dirty="0">
                <a:latin typeface="Calibri" panose="020F0502020204030204" pitchFamily="34" charset="0"/>
                <a:ea typeface="Times New Roman" panose="02020603050405020304" pitchFamily="18" charset="0"/>
                <a:cs typeface="Times New Roman" panose="02020603050405020304" pitchFamily="18" charset="0"/>
              </a:rPr>
              <a:t>. Liraglutide (</a:t>
            </a:r>
            <a:r>
              <a:rPr lang="it-IT" kern="100" dirty="0" err="1">
                <a:latin typeface="Calibri" panose="020F0502020204030204" pitchFamily="34" charset="0"/>
                <a:ea typeface="Times New Roman" panose="02020603050405020304" pitchFamily="18" charset="0"/>
                <a:cs typeface="Times New Roman" panose="02020603050405020304" pitchFamily="18" charset="0"/>
              </a:rPr>
              <a:t>Saxenda</a:t>
            </a:r>
            <a:r>
              <a:rPr lang="it-IT" kern="100" dirty="0">
                <a:latin typeface="Calibri" panose="020F0502020204030204" pitchFamily="34" charset="0"/>
                <a:ea typeface="Times New Roman" panose="02020603050405020304" pitchFamily="18" charset="0"/>
                <a:cs typeface="Times New Roman" panose="02020603050405020304" pitchFamily="18" charset="0"/>
              </a:rPr>
              <a:t>)</a:t>
            </a:r>
            <a:br>
              <a:rPr lang="it-IT" kern="100" dirty="0">
                <a:latin typeface="Calibri" panose="020F0502020204030204" pitchFamily="34" charset="0"/>
                <a:ea typeface="Times New Roman" panose="02020603050405020304" pitchFamily="18" charset="0"/>
                <a:cs typeface="Times New Roman" panose="02020603050405020304" pitchFamily="18" charset="0"/>
              </a:rPr>
            </a:br>
            <a:r>
              <a:rPr lang="it-IT" kern="100" dirty="0" err="1">
                <a:latin typeface="Calibri" panose="020F0502020204030204" pitchFamily="34" charset="0"/>
                <a:ea typeface="Times New Roman" panose="02020603050405020304" pitchFamily="18" charset="0"/>
                <a:cs typeface="Times New Roman" panose="02020603050405020304" pitchFamily="18" charset="0"/>
              </a:rPr>
              <a:t>Tirzepatide</a:t>
            </a:r>
            <a:r>
              <a:rPr lang="it-IT" kern="100" dirty="0">
                <a:latin typeface="Calibri" panose="020F0502020204030204" pitchFamily="34" charset="0"/>
                <a:ea typeface="Times New Roman" panose="02020603050405020304" pitchFamily="18" charset="0"/>
                <a:cs typeface="Times New Roman" panose="02020603050405020304" pitchFamily="18" charset="0"/>
              </a:rPr>
              <a:t> (</a:t>
            </a:r>
            <a:r>
              <a:rPr lang="it-IT" kern="100" dirty="0" err="1">
                <a:latin typeface="Calibri" panose="020F0502020204030204" pitchFamily="34" charset="0"/>
                <a:ea typeface="Times New Roman" panose="02020603050405020304" pitchFamily="18" charset="0"/>
                <a:cs typeface="Times New Roman" panose="02020603050405020304" pitchFamily="18" charset="0"/>
              </a:rPr>
              <a:t>Mounjaro</a:t>
            </a:r>
            <a:r>
              <a:rPr lang="it-IT" kern="100" dirty="0">
                <a:latin typeface="Calibri" panose="020F0502020204030204" pitchFamily="34" charset="0"/>
                <a:ea typeface="Times New Roman" panose="02020603050405020304" pitchFamily="18" charset="0"/>
                <a:cs typeface="Times New Roman" panose="02020603050405020304" pitchFamily="18" charset="0"/>
              </a:rPr>
              <a:t>) </a:t>
            </a:r>
            <a:endParaRPr lang="it-IT" dirty="0"/>
          </a:p>
        </p:txBody>
      </p:sp>
      <p:sp>
        <p:nvSpPr>
          <p:cNvPr id="3" name="Segnaposto contenuto 2">
            <a:extLst>
              <a:ext uri="{FF2B5EF4-FFF2-40B4-BE49-F238E27FC236}">
                <a16:creationId xmlns:a16="http://schemas.microsoft.com/office/drawing/2014/main" id="{8EBAAA54-15C2-39EC-B6B9-B436FF6C633E}"/>
              </a:ext>
            </a:extLst>
          </p:cNvPr>
          <p:cNvSpPr>
            <a:spLocks noGrp="1"/>
          </p:cNvSpPr>
          <p:nvPr>
            <p:ph idx="1"/>
          </p:nvPr>
        </p:nvSpPr>
        <p:spPr/>
        <p:txBody>
          <a:bodyPr>
            <a:normAutofit lnSpcReduction="10000"/>
          </a:bodyPr>
          <a:lstStyle/>
          <a:p>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 </a:t>
            </a:r>
            <a:r>
              <a:rPr lang="it-IT" sz="3200" kern="100" dirty="0" err="1">
                <a:latin typeface="Times New Roman" panose="02020603050405020304" pitchFamily="18" charset="0"/>
                <a:ea typeface="Times New Roman" panose="02020603050405020304" pitchFamily="18" charset="0"/>
                <a:cs typeface="Times New Roman" panose="02020603050405020304" pitchFamily="18" charset="0"/>
              </a:rPr>
              <a:t>Ozempic</a:t>
            </a:r>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 (</a:t>
            </a:r>
            <a:r>
              <a:rPr lang="it-IT" sz="3200" kern="100" dirty="0" err="1">
                <a:latin typeface="Times New Roman" panose="02020603050405020304" pitchFamily="18" charset="0"/>
                <a:ea typeface="Times New Roman" panose="02020603050405020304" pitchFamily="18" charset="0"/>
                <a:cs typeface="Times New Roman" panose="02020603050405020304" pitchFamily="18" charset="0"/>
              </a:rPr>
              <a:t>semaglutide</a:t>
            </a:r>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 è un farmaco originariamente sviluppato per il trattamento del diabete di tipo 2, ma ha guadagnato attenzione anche per il suo potenziale nel favorire la perdita di peso. Il principio attivo, </a:t>
            </a:r>
            <a:r>
              <a:rPr lang="it-IT" sz="3200" kern="100" dirty="0" err="1">
                <a:latin typeface="Times New Roman" panose="02020603050405020304" pitchFamily="18" charset="0"/>
                <a:ea typeface="Times New Roman" panose="02020603050405020304" pitchFamily="18" charset="0"/>
                <a:cs typeface="Times New Roman" panose="02020603050405020304" pitchFamily="18" charset="0"/>
              </a:rPr>
              <a:t>semaglutide</a:t>
            </a:r>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 è un prodotto simile biologicamente al glucagone  . Questo porta a un miglior controllo della glicemia nei pazienti diabetici, ma il farmaco ha mostrato anche effetti sul senso di sazietà, riducendo l’appetito e l’assunzione di cibo. Rallenta lo svuotamento dello stomaco. Altri prodotti funzionano con lo stesso principio. Il </a:t>
            </a:r>
            <a:r>
              <a:rPr lang="it-IT" sz="3200" kern="100" dirty="0" err="1">
                <a:latin typeface="Times New Roman" panose="02020603050405020304" pitchFamily="18" charset="0"/>
                <a:ea typeface="Times New Roman" panose="02020603050405020304" pitchFamily="18" charset="0"/>
                <a:cs typeface="Times New Roman" panose="02020603050405020304" pitchFamily="18" charset="0"/>
              </a:rPr>
              <a:t>Mounjaro</a:t>
            </a:r>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 sembra leggermente più efficace</a:t>
            </a:r>
            <a:endParaRPr lang="it-IT" sz="3200" kern="100" dirty="0">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4599218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195A30-D705-AAFA-5C17-7A3123EB383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1978286-4B3D-0C3B-29B7-CE3D52DE98EC}"/>
              </a:ext>
            </a:extLst>
          </p:cNvPr>
          <p:cNvSpPr>
            <a:spLocks noGrp="1"/>
          </p:cNvSpPr>
          <p:nvPr>
            <p:ph idx="1"/>
          </p:nvPr>
        </p:nvSpPr>
        <p:spPr/>
        <p:txBody>
          <a:bodyPr/>
          <a:lstStyle/>
          <a:p>
            <a:r>
              <a:rPr lang="it-IT" dirty="0"/>
              <a:t>Viene somministrato con iniezione per via sottocutanea una volta alla settimana inizialmente a dosi crescenti</a:t>
            </a:r>
          </a:p>
          <a:p>
            <a:r>
              <a:rPr lang="it-IT" dirty="0"/>
              <a:t>È molto costoso (circa 300 euro per un mese di terapia) è concesso solo su ricetta non ripetibile emessa da uno specialista</a:t>
            </a:r>
          </a:p>
          <a:p>
            <a:r>
              <a:rPr lang="it-IT" dirty="0"/>
              <a:t>Oltre ai sintomi legati alla nausea e diarrea in alcuni casi può raramente indurre pancreatite o calcoli alla cistifellea</a:t>
            </a:r>
          </a:p>
        </p:txBody>
      </p:sp>
    </p:spTree>
    <p:extLst>
      <p:ext uri="{BB962C8B-B14F-4D97-AF65-F5344CB8AC3E}">
        <p14:creationId xmlns:p14="http://schemas.microsoft.com/office/powerpoint/2010/main" val="14646744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8B40F8-16FC-E40B-B53D-3A7B6BBC8398}"/>
              </a:ext>
            </a:extLst>
          </p:cNvPr>
          <p:cNvSpPr>
            <a:spLocks noGrp="1"/>
          </p:cNvSpPr>
          <p:nvPr>
            <p:ph type="title"/>
          </p:nvPr>
        </p:nvSpPr>
        <p:spPr/>
        <p:txBody>
          <a:bodyPr>
            <a:normAutofit/>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Efficacia nel dimagrimento:</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CC1A59B9-544C-9E32-263A-0619446662B3}"/>
              </a:ext>
            </a:extLst>
          </p:cNvPr>
          <p:cNvSpPr>
            <a:spLocks noGrp="1"/>
          </p:cNvSpPr>
          <p:nvPr>
            <p:ph idx="1"/>
          </p:nvPr>
        </p:nvSpPr>
        <p:spPr/>
        <p:txBody>
          <a:bodyPr>
            <a:normAutofit fontScale="92500" lnSpcReduction="10000"/>
          </a:bodyPr>
          <a:lstStyle/>
          <a:p>
            <a:pPr marL="0" indent="0" algn="just">
              <a:lnSpc>
                <a:spcPct val="115000"/>
              </a:lnSpc>
              <a:buNone/>
            </a:pPr>
            <a:endParaRPr lang="it-IT" sz="3200" kern="1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Studi clinici hanno dimostrato che </a:t>
            </a:r>
            <a:r>
              <a:rPr lang="it-IT" sz="3200" kern="100" dirty="0" err="1">
                <a:latin typeface="Times New Roman" panose="02020603050405020304" pitchFamily="18" charset="0"/>
                <a:ea typeface="Times New Roman" panose="02020603050405020304" pitchFamily="18" charset="0"/>
                <a:cs typeface="Times New Roman" panose="02020603050405020304" pitchFamily="18" charset="0"/>
              </a:rPr>
              <a:t>Ozempic</a:t>
            </a:r>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 può portare a una significativa perdita di peso in persone con o senza diabete di tipo 2, in particolare quando combinato con una dieta ipocalorica ed esercizio fisico. Alcuni studi hanno riportato una perdita di peso media che va dal 5% al 15% del peso corporeo iniziale nel corso di alcuni mesi di trattamento.</a:t>
            </a:r>
            <a:endParaRPr lang="it-IT" sz="3200" kern="1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8605834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DF2364-DD9E-2157-2879-FA2570C98A00}"/>
              </a:ext>
            </a:extLst>
          </p:cNvPr>
          <p:cNvSpPr>
            <a:spLocks noGrp="1"/>
          </p:cNvSpPr>
          <p:nvPr>
            <p:ph type="title"/>
          </p:nvPr>
        </p:nvSpPr>
        <p:spPr/>
        <p:txBody>
          <a:bodyPr>
            <a:normAutofit/>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Aspetti psicologici: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2CD424B8-DC63-4B8F-C5FD-D195A8497FDB}"/>
              </a:ext>
            </a:extLst>
          </p:cNvPr>
          <p:cNvSpPr>
            <a:spLocks noGrp="1"/>
          </p:cNvSpPr>
          <p:nvPr>
            <p:ph idx="1"/>
          </p:nvPr>
        </p:nvSpPr>
        <p:spPr/>
        <p:txBody>
          <a:bodyPr>
            <a:normAutofit fontScale="70000" lnSpcReduction="20000"/>
          </a:bodyPr>
          <a:lstStyle/>
          <a:p>
            <a:pPr marL="0" indent="0" algn="just">
              <a:lnSpc>
                <a:spcPct val="115000"/>
              </a:lnSpc>
              <a:buNone/>
            </a:pP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I farmaci per la perdita di peso sono più efficaci quando utilizzati in combinazione con una dieta a basso contenuto calorico e un programma di esercizio fisico. Non dovrebbero essere visti come una “soluzione rapida” per il dimagrimento. Facilitano tale cambiamento ma non si sostituiscono al paziente. </a:t>
            </a:r>
          </a:p>
          <a:p>
            <a:pPr marL="0" indent="0" algn="just">
              <a:lnSpc>
                <a:spcPct val="115000"/>
              </a:lnSpc>
              <a:buNone/>
            </a:pPr>
            <a:endParaRPr lang="it-IT" sz="3200" kern="1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Dal punto di vista psicologico, l’uso di </a:t>
            </a:r>
            <a:r>
              <a:rPr lang="it-IT" sz="3200" kern="100" dirty="0" err="1">
                <a:latin typeface="Times New Roman" panose="02020603050405020304" pitchFamily="18" charset="0"/>
                <a:ea typeface="Times New Roman" panose="02020603050405020304" pitchFamily="18" charset="0"/>
                <a:cs typeface="Times New Roman" panose="02020603050405020304" pitchFamily="18" charset="0"/>
              </a:rPr>
              <a:t>Ozempic</a:t>
            </a:r>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 o di farmaci simili per il dimagrimento può avere un impatto significativo sulla percezione del proprio corpo e sull’autostima. Tuttavia, è importante non considerare il farmaco come una soluzione magica: cambiamenti duraturi richiedono anche un impegno verso abitudini alimentari sane e un miglioramento dello stile di vita, insieme a un supporto psicologico che può aiutare a gestire le dinamiche emotive legate al peso e alla dieta.</a:t>
            </a:r>
            <a:endParaRPr lang="it-IT" sz="3200" kern="100" dirty="0">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849364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70027C-4371-D280-F80A-7561F1C5093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CC0410F-2C3E-417A-D385-941FC08380B5}"/>
              </a:ext>
            </a:extLst>
          </p:cNvPr>
          <p:cNvSpPr>
            <a:spLocks noGrp="1"/>
          </p:cNvSpPr>
          <p:nvPr>
            <p:ph idx="1"/>
          </p:nvPr>
        </p:nvSpPr>
        <p:spPr/>
        <p:txBody>
          <a:bodyPr/>
          <a:lstStyle/>
          <a:p>
            <a:r>
              <a:rPr lang="it-IT" dirty="0"/>
              <a:t>Nuove frontiere degli antidepressivi sono state aperte dalla psicofarmacologia di precisione che inizia a indirizzare la scelta di un farmaco per uno specifico paziente, sempre più utilizzati strumenti quali la stimolazione magnetica transcranica e ricerche sull’uso di sostanze per altro illegali, utilizzate a dosi terapeutiche (es </a:t>
            </a:r>
            <a:r>
              <a:rPr lang="it-IT" dirty="0" err="1"/>
              <a:t>esketamina</a:t>
            </a:r>
            <a:r>
              <a:rPr lang="it-IT" dirty="0"/>
              <a:t>, MDMA etc.)</a:t>
            </a:r>
          </a:p>
        </p:txBody>
      </p:sp>
    </p:spTree>
    <p:extLst>
      <p:ext uri="{BB962C8B-B14F-4D97-AF65-F5344CB8AC3E}">
        <p14:creationId xmlns:p14="http://schemas.microsoft.com/office/powerpoint/2010/main" val="30542332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1BF940-1026-E403-2628-AFA649F1114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2CBBAAB-8483-6C31-67FB-6764F0CB64AA}"/>
              </a:ext>
            </a:extLst>
          </p:cNvPr>
          <p:cNvSpPr>
            <a:spLocks noGrp="1"/>
          </p:cNvSpPr>
          <p:nvPr>
            <p:ph idx="1"/>
          </p:nvPr>
        </p:nvSpPr>
        <p:spPr/>
        <p:txBody>
          <a:bodyPr/>
          <a:lstStyle/>
          <a:p>
            <a:r>
              <a:rPr lang="it-IT" kern="100" dirty="0">
                <a:effectLst/>
                <a:latin typeface="Calibri" panose="020F0502020204030204" pitchFamily="34" charset="0"/>
                <a:ea typeface="Times New Roman" panose="02020603050405020304" pitchFamily="18" charset="0"/>
                <a:cs typeface="Times New Roman" panose="02020603050405020304" pitchFamily="18" charset="0"/>
              </a:rPr>
              <a:t>Gli antidepressivi sono una classe di farmaci utilizzati principalmente per trattare i disturbi depressivi e altre condizioni come disturbi d’ansia, disturbo ossessivo-compulsivo, disturbo post-traumatico da stress e alcune forme di dolore cronico. Gli antidepressivi moderni agiscono in modo alquanto selettivo su specifici neurotrasmettitori nel cervello, come la serotonina, la noradrenalina e la dopamina, al fine di correggere gli squilibri chimici associati ai sintomi della depressione e dell’ansia.</a:t>
            </a:r>
          </a:p>
          <a:p>
            <a:endParaRPr lang="it-IT" dirty="0"/>
          </a:p>
        </p:txBody>
      </p:sp>
    </p:spTree>
    <p:extLst>
      <p:ext uri="{BB962C8B-B14F-4D97-AF65-F5344CB8AC3E}">
        <p14:creationId xmlns:p14="http://schemas.microsoft.com/office/powerpoint/2010/main" val="16305076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A90DE1-AF1A-C3F0-2D9B-DA25E9C29FC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29971D0-423B-088C-E421-49C96C693226}"/>
              </a:ext>
            </a:extLst>
          </p:cNvPr>
          <p:cNvSpPr>
            <a:spLocks noGrp="1"/>
          </p:cNvSpPr>
          <p:nvPr>
            <p:ph idx="1"/>
          </p:nvPr>
        </p:nvSpPr>
        <p:spPr/>
        <p:txBody>
          <a:bodyPr>
            <a:normAutofit fontScale="92500"/>
          </a:bodyPr>
          <a:lstStyle/>
          <a:p>
            <a:pPr hangingPunct="0"/>
            <a:r>
              <a:rPr lang="it-IT" dirty="0"/>
              <a:t>Serotoninergici, SSRI (</a:t>
            </a:r>
            <a:r>
              <a:rPr lang="it-IT" dirty="0" err="1"/>
              <a:t>antiossessivi</a:t>
            </a:r>
            <a:r>
              <a:rPr lang="it-IT" dirty="0"/>
              <a:t>, calo libido, allunga tempi orgasmo, può favorire sogni molto partecipati, calo fame seguito poi da ingrassamento, fanno venire voglia di parlare, a volte appiattimento affettivo. In casi di grave ossessività si abbinano bene con l’ </a:t>
            </a:r>
            <a:r>
              <a:rPr lang="it-IT" dirty="0" err="1"/>
              <a:t>aloperidolo</a:t>
            </a:r>
            <a:r>
              <a:rPr lang="it-IT" dirty="0"/>
              <a:t>, maggiore lentezza di arrivo alle conclusioni catastrofiche. </a:t>
            </a:r>
          </a:p>
          <a:p>
            <a:pPr hangingPunct="0"/>
            <a:r>
              <a:rPr lang="it-IT" dirty="0"/>
              <a:t>dopaminergici non più disponibili, ad alte dosi indicevano delirio, a basse dosi aumento creatività e del desiderio sex , molte droghe agiscono aumentando disponibilità di dopamina nella capsula del nucleo </a:t>
            </a:r>
            <a:r>
              <a:rPr lang="it-IT" dirty="0" err="1"/>
              <a:t>accumbens</a:t>
            </a:r>
            <a:r>
              <a:rPr lang="it-IT" dirty="0"/>
              <a:t>.</a:t>
            </a:r>
          </a:p>
          <a:p>
            <a:pPr hangingPunct="0"/>
            <a:r>
              <a:rPr lang="it-IT" dirty="0"/>
              <a:t>Noradrenergici attivano capacità di muoversi ed iniziativa. Aumento del rischio suicidio in fasi iniziali. NARI </a:t>
            </a:r>
          </a:p>
          <a:p>
            <a:endParaRPr lang="it-IT" dirty="0"/>
          </a:p>
        </p:txBody>
      </p:sp>
    </p:spTree>
    <p:extLst>
      <p:ext uri="{BB962C8B-B14F-4D97-AF65-F5344CB8AC3E}">
        <p14:creationId xmlns:p14="http://schemas.microsoft.com/office/powerpoint/2010/main" val="38728832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D61330-BCB3-E22E-6F0B-07E1FF3BC8A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284446E-BA00-217C-82A2-77B0E6C8C78A}"/>
              </a:ext>
            </a:extLst>
          </p:cNvPr>
          <p:cNvSpPr>
            <a:spLocks noGrp="1"/>
          </p:cNvSpPr>
          <p:nvPr>
            <p:ph idx="1"/>
          </p:nvPr>
        </p:nvSpPr>
        <p:spPr/>
        <p:txBody>
          <a:bodyPr/>
          <a:lstStyle/>
          <a:p>
            <a:r>
              <a:rPr lang="it-IT" dirty="0"/>
              <a:t>Si tratta quindi di un ambito di ricerca straordinariamente interessante. I primi farmaci scoperti sono stati gli IMAO inibitori delle </a:t>
            </a:r>
            <a:r>
              <a:rPr lang="it-IT" dirty="0" err="1"/>
              <a:t>monoaminossidasi</a:t>
            </a:r>
            <a:r>
              <a:rPr lang="it-IT" dirty="0"/>
              <a:t>. Straordinariamente efficienti ma ora sempre meno utilizzati a causa dei rischi di gravi reazioni ipertensive</a:t>
            </a:r>
          </a:p>
        </p:txBody>
      </p:sp>
    </p:spTree>
    <p:extLst>
      <p:ext uri="{BB962C8B-B14F-4D97-AF65-F5344CB8AC3E}">
        <p14:creationId xmlns:p14="http://schemas.microsoft.com/office/powerpoint/2010/main" val="2710343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F9139F-7D2C-86C8-3680-7ECC04BE2731}"/>
              </a:ext>
            </a:extLst>
          </p:cNvPr>
          <p:cNvSpPr>
            <a:spLocks noGrp="1"/>
          </p:cNvSpPr>
          <p:nvPr>
            <p:ph type="title"/>
          </p:nvPr>
        </p:nvSpPr>
        <p:spPr/>
        <p:txBody>
          <a:bodyPr/>
          <a:lstStyle/>
          <a:p>
            <a:r>
              <a:rPr lang="it-IT" dirty="0"/>
              <a:t>IMAO</a:t>
            </a:r>
          </a:p>
        </p:txBody>
      </p:sp>
      <p:sp>
        <p:nvSpPr>
          <p:cNvPr id="3" name="Segnaposto contenuto 2">
            <a:extLst>
              <a:ext uri="{FF2B5EF4-FFF2-40B4-BE49-F238E27FC236}">
                <a16:creationId xmlns:a16="http://schemas.microsoft.com/office/drawing/2014/main" id="{0DCF1877-B66E-51B1-AEA1-404CD182DF45}"/>
              </a:ext>
            </a:extLst>
          </p:cNvPr>
          <p:cNvSpPr>
            <a:spLocks noGrp="1"/>
          </p:cNvSpPr>
          <p:nvPr>
            <p:ph idx="1"/>
          </p:nvPr>
        </p:nvSpPr>
        <p:spPr/>
        <p:txBody>
          <a:bodyPr>
            <a:normAutofit/>
          </a:bodyPr>
          <a:lstStyle/>
          <a:p>
            <a:pPr marL="0" indent="0">
              <a:buNone/>
            </a:pPr>
            <a:r>
              <a:rPr lang="it-IT" sz="3200" kern="100" dirty="0">
                <a:latin typeface="Calibri" panose="020F0502020204030204" pitchFamily="34" charset="0"/>
                <a:ea typeface="Times New Roman" panose="02020603050405020304" pitchFamily="18" charset="0"/>
                <a:cs typeface="Times New Roman" panose="02020603050405020304" pitchFamily="18" charset="0"/>
              </a:rPr>
              <a:t>Questi farmaci </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inibiscono l’enzima </a:t>
            </a:r>
            <a:r>
              <a:rPr lang="it-IT" sz="3200" kern="100" dirty="0" err="1">
                <a:effectLst/>
                <a:latin typeface="Calibri" panose="020F0502020204030204" pitchFamily="34" charset="0"/>
                <a:ea typeface="Times New Roman" panose="02020603050405020304" pitchFamily="18" charset="0"/>
                <a:cs typeface="Times New Roman" panose="02020603050405020304" pitchFamily="18" charset="0"/>
              </a:rPr>
              <a:t>monoamino</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ossidasi, che degrada i neurotrasmettitori come serotonina, noradrenalina e dopamina, aumentandone la disponibilità nel cervello. inibendo un inibitore si ottiene una forte stimolazione. </a:t>
            </a:r>
            <a:r>
              <a:rPr lang="it-IT" sz="3200" kern="100" dirty="0">
                <a:latin typeface="Calibri" panose="020F0502020204030204" pitchFamily="34" charset="0"/>
                <a:ea typeface="Times New Roman" panose="02020603050405020304" pitchFamily="18" charset="0"/>
                <a:cs typeface="Times New Roman" panose="02020603050405020304" pitchFamily="18" charset="0"/>
              </a:rPr>
              <a:t>L’uso di questi farmaci imponeva esponeva a rischio nel caso fossero mangiati alcuni cibi o fossero assunti altri farmaci incompatibili (rischio di crisi ipertensive). In alcuni casi si sono rivelati dannosi per il fegato.</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r>
              <a:rPr lang="it-IT" sz="3200" kern="100" dirty="0">
                <a:latin typeface="Calibri" panose="020F0502020204030204" pitchFamily="34" charset="0"/>
                <a:ea typeface="Times New Roman" panose="02020603050405020304" pitchFamily="18" charset="0"/>
                <a:cs typeface="Times New Roman" panose="02020603050405020304" pitchFamily="18" charset="0"/>
              </a:rPr>
              <a:t>S</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ono stati pertanto ritirati dal mercato. In casi selezionati funzionavano molto bene</a:t>
            </a:r>
            <a:endParaRPr lang="it-IT" dirty="0"/>
          </a:p>
        </p:txBody>
      </p:sp>
    </p:spTree>
    <p:extLst>
      <p:ext uri="{BB962C8B-B14F-4D97-AF65-F5344CB8AC3E}">
        <p14:creationId xmlns:p14="http://schemas.microsoft.com/office/powerpoint/2010/main" val="4135987876"/>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4106</TotalTime>
  <Words>3222</Words>
  <Application>Microsoft Office PowerPoint</Application>
  <PresentationFormat>Widescreen</PresentationFormat>
  <Paragraphs>242</Paragraphs>
  <Slides>47</Slides>
  <Notes>0</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47</vt:i4>
      </vt:variant>
    </vt:vector>
  </HeadingPairs>
  <TitlesOfParts>
    <vt:vector size="57" baseType="lpstr">
      <vt:lpstr>Aptos</vt:lpstr>
      <vt:lpstr>Aptos Display</vt:lpstr>
      <vt:lpstr>Arial</vt:lpstr>
      <vt:lpstr>Calibri</vt:lpstr>
      <vt:lpstr>Comic Sans MS</vt:lpstr>
      <vt:lpstr>MS-PGothic</vt:lpstr>
      <vt:lpstr>Times New Roman</vt:lpstr>
      <vt:lpstr>TimesNewRomanPS-BoldMT</vt:lpstr>
      <vt:lpstr>TimesNewRomanPSMT</vt:lpstr>
      <vt:lpstr>Tema di Office</vt:lpstr>
      <vt:lpstr>ANTIDEPRESSIVI  STABILIZZATORI e farmaci per dimagrire </vt:lpstr>
      <vt:lpstr>Antidepressivi</vt:lpstr>
      <vt:lpstr>Presentazione standard di PowerPoint</vt:lpstr>
      <vt:lpstr>Le diverse classi di antidepressivi</vt:lpstr>
      <vt:lpstr>Presentazione standard di PowerPoint</vt:lpstr>
      <vt:lpstr>Presentazione standard di PowerPoint</vt:lpstr>
      <vt:lpstr>Presentazione standard di PowerPoint</vt:lpstr>
      <vt:lpstr>Presentazione standard di PowerPoint</vt:lpstr>
      <vt:lpstr>IMAO</vt:lpstr>
      <vt:lpstr>ANTIDEPRESSIVI TRICICLICI TCA</vt:lpstr>
      <vt:lpstr>TRICICLICI</vt:lpstr>
      <vt:lpstr>I TRICICLICI DISPONIBILI</vt:lpstr>
      <vt:lpstr>Effetti collaterali</vt:lpstr>
      <vt:lpstr>Antidepressivi </vt:lpstr>
      <vt:lpstr>Meccanismo d’azione (2)</vt:lpstr>
      <vt:lpstr>Farmacocinetica </vt:lpstr>
      <vt:lpstr>Il Ludiomil </vt:lpstr>
      <vt:lpstr>SSRI</vt:lpstr>
      <vt:lpstr>SSRI ALCUNE NOTAZIONI</vt:lpstr>
      <vt:lpstr>  SSRI INDICAZIONI NEI DISTURBI D’ANSIA DP DOC FobSoc GAD PTSD   </vt:lpstr>
      <vt:lpstr>ESKETAMINA e psilocibina</vt:lpstr>
      <vt:lpstr>ANTIDEPRESSIVI CHE NON INTERFERISCONO CON LA VITA SESSUALE o per lo meno lo fanno poco</vt:lpstr>
      <vt:lpstr>Classi di antidepressivi </vt:lpstr>
      <vt:lpstr>Indicazioni cliniche </vt:lpstr>
      <vt:lpstr>Effetti collaterali </vt:lpstr>
      <vt:lpstr>Effetti collaterali </vt:lpstr>
      <vt:lpstr>Stabilizzatori dell’umore </vt:lpstr>
      <vt:lpstr>STABILIZZATORI DELL’UMORE</vt:lpstr>
      <vt:lpstr>STABILIZZATORI UMORE</vt:lpstr>
      <vt:lpstr>LITIO</vt:lpstr>
      <vt:lpstr>Presentazione standard di PowerPoint</vt:lpstr>
      <vt:lpstr>Farmacocinetica </vt:lpstr>
      <vt:lpstr>Indicazioni cliniche </vt:lpstr>
      <vt:lpstr>Effetti collaterali </vt:lpstr>
      <vt:lpstr>Interazioni farmacologiche </vt:lpstr>
      <vt:lpstr>FARMACI PER DIMAGRIRE</vt:lpstr>
      <vt:lpstr>OBESITA’</vt:lpstr>
      <vt:lpstr>FARMACI PER DIMAGRIRE</vt:lpstr>
      <vt:lpstr>Presentazione standard di PowerPoint</vt:lpstr>
      <vt:lpstr>Alcuni degli interventi di chirurgia bariatrica</vt:lpstr>
      <vt:lpstr>Farmaci tradizionali per dimagrire </vt:lpstr>
      <vt:lpstr> Orlistat (Xenical) </vt:lpstr>
      <vt:lpstr>NUOVI PRODOTTI PER DIMAGRIRE Naltrexone/Bupropione (Mysimba) </vt:lpstr>
      <vt:lpstr>Semaglutide OZEMPIC . Liraglutide (Saxenda) Tirzepatide (Mounjaro) </vt:lpstr>
      <vt:lpstr>Presentazione standard di PowerPoint</vt:lpstr>
      <vt:lpstr>Efficacia nel dimagrimento: </vt:lpstr>
      <vt:lpstr>Aspetti psicologici: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FRANCESCO ROVETTO</dc:creator>
  <cp:lastModifiedBy>FRANCESCO ROVETTO</cp:lastModifiedBy>
  <cp:revision>14</cp:revision>
  <dcterms:created xsi:type="dcterms:W3CDTF">2024-10-13T08:12:14Z</dcterms:created>
  <dcterms:modified xsi:type="dcterms:W3CDTF">2024-10-26T14:58:39Z</dcterms:modified>
</cp:coreProperties>
</file>