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7" r:id="rId3"/>
    <p:sldId id="368" r:id="rId4"/>
    <p:sldId id="369" r:id="rId5"/>
    <p:sldId id="401" r:id="rId6"/>
    <p:sldId id="396" r:id="rId7"/>
    <p:sldId id="402" r:id="rId8"/>
    <p:sldId id="273" r:id="rId9"/>
    <p:sldId id="412" r:id="rId10"/>
    <p:sldId id="397" r:id="rId11"/>
    <p:sldId id="414" r:id="rId12"/>
    <p:sldId id="404" r:id="rId13"/>
    <p:sldId id="417" r:id="rId14"/>
    <p:sldId id="405" r:id="rId15"/>
    <p:sldId id="406" r:id="rId16"/>
    <p:sldId id="407" r:id="rId17"/>
    <p:sldId id="415" r:id="rId18"/>
    <p:sldId id="418" r:id="rId19"/>
    <p:sldId id="419" r:id="rId20"/>
    <p:sldId id="408" r:id="rId21"/>
    <p:sldId id="411" r:id="rId22"/>
    <p:sldId id="409" r:id="rId23"/>
    <p:sldId id="344" r:id="rId24"/>
    <p:sldId id="416" r:id="rId25"/>
    <p:sldId id="330" r:id="rId26"/>
    <p:sldId id="345" r:id="rId27"/>
    <p:sldId id="290" r:id="rId28"/>
    <p:sldId id="274" r:id="rId29"/>
    <p:sldId id="420" r:id="rId30"/>
    <p:sldId id="370" r:id="rId31"/>
    <p:sldId id="371" r:id="rId32"/>
    <p:sldId id="372" r:id="rId33"/>
    <p:sldId id="373" r:id="rId34"/>
    <p:sldId id="374" r:id="rId35"/>
    <p:sldId id="375" r:id="rId36"/>
    <p:sldId id="421" r:id="rId37"/>
    <p:sldId id="376" r:id="rId38"/>
    <p:sldId id="384" r:id="rId39"/>
    <p:sldId id="377" r:id="rId40"/>
    <p:sldId id="378" r:id="rId41"/>
    <p:sldId id="379" r:id="rId42"/>
    <p:sldId id="297" r:id="rId43"/>
    <p:sldId id="366" r:id="rId44"/>
    <p:sldId id="347" r:id="rId45"/>
    <p:sldId id="298" r:id="rId46"/>
    <p:sldId id="301" r:id="rId47"/>
    <p:sldId id="299" r:id="rId48"/>
    <p:sldId id="398" r:id="rId49"/>
    <p:sldId id="399" r:id="rId50"/>
    <p:sldId id="348" r:id="rId51"/>
    <p:sldId id="300" r:id="rId52"/>
    <p:sldId id="349" r:id="rId53"/>
    <p:sldId id="392" r:id="rId54"/>
    <p:sldId id="385" r:id="rId55"/>
    <p:sldId id="400" r:id="rId56"/>
    <p:sldId id="386" r:id="rId57"/>
    <p:sldId id="387" r:id="rId58"/>
    <p:sldId id="422" r:id="rId59"/>
    <p:sldId id="388" r:id="rId60"/>
    <p:sldId id="423" r:id="rId61"/>
    <p:sldId id="389" r:id="rId62"/>
    <p:sldId id="390" r:id="rId63"/>
    <p:sldId id="391" r:id="rId64"/>
    <p:sldId id="357" r:id="rId65"/>
    <p:sldId id="393" r:id="rId66"/>
    <p:sldId id="394" r:id="rId67"/>
    <p:sldId id="395" r:id="rId68"/>
    <p:sldId id="424" r:id="rId6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94660"/>
  </p:normalViewPr>
  <p:slideViewPr>
    <p:cSldViewPr snapToGrid="0">
      <p:cViewPr varScale="1">
        <p:scale>
          <a:sx n="60" d="100"/>
          <a:sy n="60" d="100"/>
        </p:scale>
        <p:origin x="5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AADA79-ACC7-2802-82F9-2BB90EF7125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0E9B8F4-AB8D-8DF2-104E-D7CCD19116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48C9452-819F-A75B-5F0B-7F93BEE2D850}"/>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ADF8513F-08F7-6CF6-6C77-4B90C9470F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68803B3-9B80-6B47-C47E-DF82C61A5436}"/>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946613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5B03A-EF49-6522-EBA3-ACB729E4D00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7735040-83A5-9E7F-A72E-E65EC8EFE68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DB28236-C894-6511-2E40-F6D42FD4F687}"/>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0C318D42-E0EF-79A5-E3DD-E1FF28B8C68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737A6C1-88F4-5EBF-0ADD-6BFD6F6FBC88}"/>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63715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1CA48B-568F-307E-536D-470B4E3FEDA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0341ECC-8C70-97F9-E528-01151DBCAAE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1A84115-BD6A-E22C-BEEF-FA07475099E6}"/>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ACF742D5-BF4F-CA08-760F-809EDC10AC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40F215-C071-B816-3557-0CBBB988E2A6}"/>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3363017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C09B90-8693-87F1-0803-BB2BA6429C2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7518B5-E5E0-D18F-F606-E01EEB27F70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127BC17-9253-21A9-CC5D-52F3FA896A69}"/>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D9B257B5-A626-AC5B-A98E-2D56422C28E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B20E0B-512C-3BFB-DEB0-9F81B1EDB94F}"/>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626741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B7C6C-5A80-2BCB-0222-E15746A12F3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9AF621C-35EC-4532-45B0-41FEE675EC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BC08647-E11C-AD84-4F0B-B69FA4C9997B}"/>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2EE48B63-9876-044B-0D0F-E2A3BA3B11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993C28-1235-F43E-8CE4-6CE149EDE0D6}"/>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345492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955DC6-DBB0-46BD-967A-F0CF6B59205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33D545-F920-E65C-4266-6D6947832B5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30CCD54-C40C-36C5-17AE-E8AE645885A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2864DE4-1948-935B-939A-3AC68D167C39}"/>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6" name="Segnaposto piè di pagina 5">
            <a:extLst>
              <a:ext uri="{FF2B5EF4-FFF2-40B4-BE49-F238E27FC236}">
                <a16:creationId xmlns:a16="http://schemas.microsoft.com/office/drawing/2014/main" id="{94B603CB-A87E-AFD4-C98C-E2EAECE760C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2A08D0C-E9F6-54E6-2623-A1FF47F65AB2}"/>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137703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BF8FF9-E520-81A5-1876-AF59F342740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CFDEBAB-7CAF-AC2E-3CF7-924EA79C83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3A20E63-1037-42E1-C133-2F8E58F1EDA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3CCD81D-352E-7091-CAB0-D449BB37F6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6D5EC8B-8083-EEE9-5168-7CA764F9C0E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4FB72C3-D27E-FDD9-9DAD-E33B5AF53E79}"/>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8" name="Segnaposto piè di pagina 7">
            <a:extLst>
              <a:ext uri="{FF2B5EF4-FFF2-40B4-BE49-F238E27FC236}">
                <a16:creationId xmlns:a16="http://schemas.microsoft.com/office/drawing/2014/main" id="{900A6007-310C-BB17-DB83-654F09CDF54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D642EB5-8B90-19CE-A42A-A5D06EA6437D}"/>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3259545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D876CC-144F-F9E9-570F-574974F2CE5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93AE9E3-CBCE-C2B8-A5D0-899A5107988C}"/>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4" name="Segnaposto piè di pagina 3">
            <a:extLst>
              <a:ext uri="{FF2B5EF4-FFF2-40B4-BE49-F238E27FC236}">
                <a16:creationId xmlns:a16="http://schemas.microsoft.com/office/drawing/2014/main" id="{5CE7C463-8B73-23A3-99EC-C375A07218F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D98A3BE-DEB2-BD05-5BF3-939B1F260F70}"/>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98567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B6EFFE6-3D4D-1A8B-44F6-12A2B4D636B3}"/>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3" name="Segnaposto piè di pagina 2">
            <a:extLst>
              <a:ext uri="{FF2B5EF4-FFF2-40B4-BE49-F238E27FC236}">
                <a16:creationId xmlns:a16="http://schemas.microsoft.com/office/drawing/2014/main" id="{CE2D2984-4365-BB7A-DFD9-9F8D2382219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2A0E332-6787-D981-13B3-2095BAA769CB}"/>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20774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4B2F09-B2A1-FB7F-3A86-81AF1815802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B56424A-F265-4829-D326-04DAD4E264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EA22433-4876-DA4E-71FE-1B396D85D9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4C55E8E-32D2-4163-DD61-A63A8F0022EA}"/>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6" name="Segnaposto piè di pagina 5">
            <a:extLst>
              <a:ext uri="{FF2B5EF4-FFF2-40B4-BE49-F238E27FC236}">
                <a16:creationId xmlns:a16="http://schemas.microsoft.com/office/drawing/2014/main" id="{17B80424-6D49-2C29-E10B-02FC73396C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25AAAE4-C3C5-163B-753D-2479D9E7B679}"/>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2361970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6CB3B-F553-C94A-6A5C-CD68EB6485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147BE9-AEBE-B4A3-2163-E10A4F6F89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6AB3329-B02D-BA52-EAF9-85C18B8DA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4664C18-D845-1DD2-FD20-BFD2D75CFAD8}"/>
              </a:ext>
            </a:extLst>
          </p:cNvPr>
          <p:cNvSpPr>
            <a:spLocks noGrp="1"/>
          </p:cNvSpPr>
          <p:nvPr>
            <p:ph type="dt" sz="half" idx="10"/>
          </p:nvPr>
        </p:nvSpPr>
        <p:spPr/>
        <p:txBody>
          <a:bodyPr/>
          <a:lstStyle/>
          <a:p>
            <a:fld id="{8729893C-DF3E-41AD-BBE1-B068027C02D2}" type="datetimeFigureOut">
              <a:rPr lang="it-IT" smtClean="0"/>
              <a:t>25/10/2024</a:t>
            </a:fld>
            <a:endParaRPr lang="it-IT"/>
          </a:p>
        </p:txBody>
      </p:sp>
      <p:sp>
        <p:nvSpPr>
          <p:cNvPr id="6" name="Segnaposto piè di pagina 5">
            <a:extLst>
              <a:ext uri="{FF2B5EF4-FFF2-40B4-BE49-F238E27FC236}">
                <a16:creationId xmlns:a16="http://schemas.microsoft.com/office/drawing/2014/main" id="{0CCA0798-EC18-6EAB-06E5-754B014C84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7EC83C-E4BB-2BD5-0D22-712B117E5E98}"/>
              </a:ext>
            </a:extLst>
          </p:cNvPr>
          <p:cNvSpPr>
            <a:spLocks noGrp="1"/>
          </p:cNvSpPr>
          <p:nvPr>
            <p:ph type="sldNum" sz="quarter" idx="12"/>
          </p:nvPr>
        </p:nvSpPr>
        <p:spPr/>
        <p:txBody>
          <a:bodyPr/>
          <a:lstStyle/>
          <a:p>
            <a:fld id="{30395AF8-8BE4-43F2-BE45-9CFAA5C1A6E8}" type="slidenum">
              <a:rPr lang="it-IT" smtClean="0"/>
              <a:t>‹N›</a:t>
            </a:fld>
            <a:endParaRPr lang="it-IT"/>
          </a:p>
        </p:txBody>
      </p:sp>
    </p:spTree>
    <p:extLst>
      <p:ext uri="{BB962C8B-B14F-4D97-AF65-F5344CB8AC3E}">
        <p14:creationId xmlns:p14="http://schemas.microsoft.com/office/powerpoint/2010/main" val="3162597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FF8191C-0D66-FCF3-37B8-112651DB26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BC1B072-280F-6F3E-B8C8-E59532F3C7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15278E7-B0B7-5EF7-DA67-98DF29D058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29893C-DF3E-41AD-BBE1-B068027C02D2}" type="datetimeFigureOut">
              <a:rPr lang="it-IT" smtClean="0"/>
              <a:t>25/10/2024</a:t>
            </a:fld>
            <a:endParaRPr lang="it-IT"/>
          </a:p>
        </p:txBody>
      </p:sp>
      <p:sp>
        <p:nvSpPr>
          <p:cNvPr id="5" name="Segnaposto piè di pagina 4">
            <a:extLst>
              <a:ext uri="{FF2B5EF4-FFF2-40B4-BE49-F238E27FC236}">
                <a16:creationId xmlns:a16="http://schemas.microsoft.com/office/drawing/2014/main" id="{94E7412E-452E-E63D-5CFC-F8AB56F830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14EF776C-D064-00B1-512B-37192372AB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395AF8-8BE4-43F2-BE45-9CFAA5C1A6E8}" type="slidenum">
              <a:rPr lang="it-IT" smtClean="0"/>
              <a:t>‹N›</a:t>
            </a:fld>
            <a:endParaRPr lang="it-IT"/>
          </a:p>
        </p:txBody>
      </p:sp>
    </p:spTree>
    <p:extLst>
      <p:ext uri="{BB962C8B-B14F-4D97-AF65-F5344CB8AC3E}">
        <p14:creationId xmlns:p14="http://schemas.microsoft.com/office/powerpoint/2010/main" val="1497260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FF6B19-8F9D-F0DA-5A77-1F25E9ED27E8}"/>
              </a:ext>
            </a:extLst>
          </p:cNvPr>
          <p:cNvSpPr>
            <a:spLocks noGrp="1"/>
          </p:cNvSpPr>
          <p:nvPr>
            <p:ph type="ctrTitle"/>
          </p:nvPr>
        </p:nvSpPr>
        <p:spPr/>
        <p:txBody>
          <a:bodyPr/>
          <a:lstStyle/>
          <a:p>
            <a:r>
              <a:rPr lang="it-IT" dirty="0"/>
              <a:t>ANSIOLITICI ED ANTIPSICOTICI</a:t>
            </a:r>
          </a:p>
        </p:txBody>
      </p:sp>
      <p:sp>
        <p:nvSpPr>
          <p:cNvPr id="3" name="Sottotitolo 2">
            <a:extLst>
              <a:ext uri="{FF2B5EF4-FFF2-40B4-BE49-F238E27FC236}">
                <a16:creationId xmlns:a16="http://schemas.microsoft.com/office/drawing/2014/main" id="{587416A1-AD9C-6573-DDC2-125A887137EA}"/>
              </a:ext>
            </a:extLst>
          </p:cNvPr>
          <p:cNvSpPr>
            <a:spLocks noGrp="1"/>
          </p:cNvSpPr>
          <p:nvPr>
            <p:ph type="subTitle" idx="1"/>
          </p:nvPr>
        </p:nvSpPr>
        <p:spPr/>
        <p:txBody>
          <a:bodyPr/>
          <a:lstStyle/>
          <a:p>
            <a:r>
              <a:rPr lang="it-IT" dirty="0"/>
              <a:t>Francesco Rovetto</a:t>
            </a:r>
          </a:p>
          <a:p>
            <a:r>
              <a:rPr lang="it-IT" dirty="0"/>
              <a:t>SFU Milano</a:t>
            </a:r>
          </a:p>
        </p:txBody>
      </p:sp>
    </p:spTree>
    <p:extLst>
      <p:ext uri="{BB962C8B-B14F-4D97-AF65-F5344CB8AC3E}">
        <p14:creationId xmlns:p14="http://schemas.microsoft.com/office/powerpoint/2010/main" val="3754555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8D191E9-1E6A-942E-0D9D-6FB910CD1EA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1D3271-C101-F429-2A63-81F798427D49}"/>
              </a:ext>
            </a:extLst>
          </p:cNvPr>
          <p:cNvSpPr>
            <a:spLocks noGrp="1"/>
          </p:cNvSpPr>
          <p:nvPr>
            <p:ph type="title"/>
          </p:nvPr>
        </p:nvSpPr>
        <p:spPr/>
        <p:txBody>
          <a:bodyPr/>
          <a:lstStyle/>
          <a:p>
            <a:r>
              <a:rPr lang="it-IT" dirty="0"/>
              <a:t>POTENZA DELLE BDZ</a:t>
            </a:r>
          </a:p>
        </p:txBody>
      </p:sp>
      <p:sp>
        <p:nvSpPr>
          <p:cNvPr id="3" name="Segnaposto contenuto 2">
            <a:extLst>
              <a:ext uri="{FF2B5EF4-FFF2-40B4-BE49-F238E27FC236}">
                <a16:creationId xmlns:a16="http://schemas.microsoft.com/office/drawing/2014/main" id="{91ABB41F-4CFF-4AFE-D848-4AA4FE30A75C}"/>
              </a:ext>
            </a:extLst>
          </p:cNvPr>
          <p:cNvSpPr>
            <a:spLocks noGrp="1"/>
          </p:cNvSpPr>
          <p:nvPr>
            <p:ph idx="1"/>
          </p:nvPr>
        </p:nvSpPr>
        <p:spPr/>
        <p:txBody>
          <a:bodyPr/>
          <a:lstStyle/>
          <a:p>
            <a:r>
              <a:rPr lang="it-IT" dirty="0"/>
              <a:t>COME PARAMETRO SI USANO 10 MG DI DIAZEPAM (VALIUM)</a:t>
            </a:r>
          </a:p>
          <a:p>
            <a:r>
              <a:rPr lang="it-IT" dirty="0" err="1"/>
              <a:t>Clonazepam</a:t>
            </a:r>
            <a:r>
              <a:rPr lang="it-IT" dirty="0"/>
              <a:t> (</a:t>
            </a:r>
            <a:r>
              <a:rPr lang="it-IT" dirty="0" err="1"/>
              <a:t>rivotril</a:t>
            </a:r>
            <a:r>
              <a:rPr lang="it-IT" dirty="0"/>
              <a:t> 1-2 mg)</a:t>
            </a:r>
          </a:p>
          <a:p>
            <a:r>
              <a:rPr lang="it-IT" dirty="0" err="1"/>
              <a:t>Lorazepam</a:t>
            </a:r>
            <a:r>
              <a:rPr lang="it-IT" dirty="0"/>
              <a:t> (es Tavor) ed </a:t>
            </a:r>
            <a:r>
              <a:rPr lang="it-IT" dirty="0" err="1"/>
              <a:t>Alprazolam</a:t>
            </a:r>
            <a:r>
              <a:rPr lang="it-IT" dirty="0"/>
              <a:t> (es Xanax) 1 mg</a:t>
            </a:r>
          </a:p>
          <a:p>
            <a:r>
              <a:rPr lang="it-IT" dirty="0" err="1"/>
              <a:t>Nitrazepam</a:t>
            </a:r>
            <a:r>
              <a:rPr lang="it-IT" dirty="0"/>
              <a:t> (es </a:t>
            </a:r>
            <a:r>
              <a:rPr lang="it-IT" dirty="0" err="1"/>
              <a:t>Mogadon</a:t>
            </a:r>
            <a:r>
              <a:rPr lang="it-IT" dirty="0"/>
              <a:t> </a:t>
            </a:r>
            <a:r>
              <a:rPr lang="it-IT" dirty="0" err="1"/>
              <a:t>sonnifro</a:t>
            </a:r>
            <a:r>
              <a:rPr lang="it-IT" dirty="0"/>
              <a:t>) 10 mg </a:t>
            </a:r>
          </a:p>
        </p:txBody>
      </p:sp>
    </p:spTree>
    <p:extLst>
      <p:ext uri="{BB962C8B-B14F-4D97-AF65-F5344CB8AC3E}">
        <p14:creationId xmlns:p14="http://schemas.microsoft.com/office/powerpoint/2010/main" val="306999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3691DD-1842-B158-F35A-EE8C6806A49B}"/>
              </a:ext>
            </a:extLst>
          </p:cNvPr>
          <p:cNvSpPr>
            <a:spLocks noGrp="1"/>
          </p:cNvSpPr>
          <p:nvPr>
            <p:ph type="title"/>
          </p:nvPr>
        </p:nvSpPr>
        <p:spPr/>
        <p:txBody>
          <a:bodyPr/>
          <a:lstStyle/>
          <a:p>
            <a:r>
              <a:rPr lang="it-IT" dirty="0"/>
              <a:t>ALTRI FARMACI USATI PER IL CONTROLLO DELL’ANSIA E SINTOMI CORRELATI</a:t>
            </a:r>
          </a:p>
        </p:txBody>
      </p:sp>
      <p:sp>
        <p:nvSpPr>
          <p:cNvPr id="3" name="Segnaposto contenuto 2">
            <a:extLst>
              <a:ext uri="{FF2B5EF4-FFF2-40B4-BE49-F238E27FC236}">
                <a16:creationId xmlns:a16="http://schemas.microsoft.com/office/drawing/2014/main" id="{E47E85A2-A04E-EE7A-D476-55C54BACEAB0}"/>
              </a:ext>
            </a:extLst>
          </p:cNvPr>
          <p:cNvSpPr>
            <a:spLocks noGrp="1"/>
          </p:cNvSpPr>
          <p:nvPr>
            <p:ph idx="1"/>
          </p:nvPr>
        </p:nvSpPr>
        <p:spPr/>
        <p:txBody>
          <a:bodyPr/>
          <a:lstStyle/>
          <a:p>
            <a:r>
              <a:rPr lang="it-IT" dirty="0"/>
              <a:t>Per quanto le BDZ siano i farmaci maggiormente utilizzati per il trattamento dell’ansia non sono certamente i soli.</a:t>
            </a:r>
          </a:p>
        </p:txBody>
      </p:sp>
    </p:spTree>
    <p:extLst>
      <p:ext uri="{BB962C8B-B14F-4D97-AF65-F5344CB8AC3E}">
        <p14:creationId xmlns:p14="http://schemas.microsoft.com/office/powerpoint/2010/main" val="3974941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C20C62-E32B-5362-9B13-C9BDBAE191EC}"/>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Antidepressivi utilizzati come ansiolitici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B79E77E-DB14-93D2-82C0-63AF07DD9C6B}"/>
              </a:ext>
            </a:extLst>
          </p:cNvPr>
          <p:cNvSpPr>
            <a:spLocks noGrp="1"/>
          </p:cNvSpPr>
          <p:nvPr>
            <p:ph idx="1"/>
          </p:nvPr>
        </p:nvSpPr>
        <p:spPr/>
        <p:txBody>
          <a:bodyPr>
            <a:normAutofit fontScale="77500" lnSpcReduction="20000"/>
          </a:bodyPr>
          <a:lstStyle/>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Alcuni antidepressivi, in particolare gli SSRI (inibitori selettivi della ricaptazione della serotonina) e gli SNRI (inibitori della ricaptazione della serotonina e della noradrenalina), sono efficaci nel trattamento di disturbi d’ansia a lungo termine.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Esempi: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Citalopram</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Sertralina</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Escitalopram</a:t>
            </a:r>
            <a:r>
              <a:rPr lang="it-IT" kern="100" dirty="0">
                <a:latin typeface="Calibri" panose="020F0502020204030204" pitchFamily="34" charset="0"/>
                <a:ea typeface="Times New Roman" panose="02020603050405020304" pitchFamily="18" charset="0"/>
                <a:cs typeface="Times New Roman" panose="02020603050405020304" pitchFamily="18" charset="0"/>
              </a:rPr>
              <a:t> (tutti agiscono sulla serotonina). Il trittico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trazodone</a:t>
            </a:r>
            <a:r>
              <a:rPr lang="it-IT" kern="100" dirty="0">
                <a:latin typeface="Calibri" panose="020F0502020204030204" pitchFamily="34" charset="0"/>
                <a:ea typeface="Times New Roman" panose="02020603050405020304" pitchFamily="18" charset="0"/>
                <a:cs typeface="Times New Roman" panose="02020603050405020304" pitchFamily="18" charset="0"/>
              </a:rPr>
              <a:t>) anche a basse dosi è utile per favorire il sonno ed è molto usato con anziani o con persone in cui si vogliono usare ansiolitici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inoinducenti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Indicazioni: Questi farmaci sono spesso utilizzati per disturbi d’ansia generalizzati, disturbo di panico, disturbo ossessivo-compulsivo e disturbo post-traumatico da stress.</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Gli SSRI e gli SNRI possono inizialmente causare un peggioramento dell’ansia nelle prime settimane di trattamento, oltre a sintomi come nausea, insonnia, disfunzioni sessuali e aumento di peso.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415553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68B35E-E98A-68ED-D1AA-EE28967331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7A2893-D357-AEE3-D6B9-EDEFFCE1B7E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53215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258F17-6013-B7C6-41D0-9024B8D2C5E3}"/>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Beta-bloccanti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57E1071-84E4-F498-4808-9CED7DA407FA}"/>
              </a:ext>
            </a:extLst>
          </p:cNvPr>
          <p:cNvSpPr>
            <a:spLocks noGrp="1"/>
          </p:cNvSpPr>
          <p:nvPr>
            <p:ph idx="1"/>
          </p:nvPr>
        </p:nvSpPr>
        <p:spPr/>
        <p:txBody>
          <a:bodyPr>
            <a:normAutofit fontScale="850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I beta-bloccanti agiscono bloccando i recettori dell’adrenalina sul cuore e sul sistema nervoso periferico.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Esempi: Propranololo,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Atenololo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Bisoprololo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Indicazioni: Utilizzati per gestire i sintomi fisici dell’ansia, come tachicardia, tremori e sudorazione. Spesso impiegati per ansia situazionale, come nel caso dell’ansia da prestazione o ansia da esame.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causare ipotensione, bradicardia (rallentamento del battito cardiaco), vertigini e affaticamento. Non agiscono direttamente sui sintomi psicologici dell’ansia. Possono essere preziosi in occasione di esposizione a stimoli temuti ad es la prima esperienza di volo, parlare in pubblico, esami in quanto non bloccano la memoria come fanno le benzodiazepine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258255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FE55AF-888E-5538-D78E-79B68D2A6981}"/>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Antistaminici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F6AEBDB-C164-5328-1A30-CD9E12263551}"/>
              </a:ext>
            </a:extLst>
          </p:cNvPr>
          <p:cNvSpPr>
            <a:spLocks noGrp="1"/>
          </p:cNvSpPr>
          <p:nvPr>
            <p:ph idx="1"/>
          </p:nvPr>
        </p:nvSpPr>
        <p:spPr/>
        <p:txBody>
          <a:bodyPr>
            <a:normAutofit fontScale="92500" lnSpcReduction="1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ATARAX IDROSSIZINA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Gli antistaminici come la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idrossizina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agiscono bloccando i recettori H1 dell’istamina, il che ha un effetto sedativo sul sistema nervoso centrale.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Indicazioni: Utilizzati occasionalmente come ansiolitici per ridurre l’ansia acuta o l’insonnia a breve termine, soprattutto quando l’uso di benzodiazepine non è indicato.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Gli antistaminici possono causare sedazione, bocca secca e vertigini. Non creano dipendenza o assuefazione, ma la loro efficacia ansiolitica è inferiore rispetto alle benzodiazepine.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97976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3DF07-0DEE-2E1B-EF57-30EB5645905E}"/>
              </a:ext>
            </a:extLst>
          </p:cNvPr>
          <p:cNvSpPr>
            <a:spLocks noGrp="1"/>
          </p:cNvSpPr>
          <p:nvPr>
            <p:ph type="title"/>
          </p:nvPr>
        </p:nvSpPr>
        <p:spPr/>
        <p:txBody>
          <a:bodyPr/>
          <a:lstStyle/>
          <a:p>
            <a:r>
              <a:rPr lang="it-IT" kern="100" dirty="0" err="1">
                <a:latin typeface="Calibri" panose="020F0502020204030204" pitchFamily="34" charset="0"/>
                <a:ea typeface="Times New Roman" panose="02020603050405020304" pitchFamily="18" charset="0"/>
                <a:cs typeface="Times New Roman" panose="02020603050405020304" pitchFamily="18" charset="0"/>
              </a:rPr>
              <a:t>Pregabalin</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16B4B1E-0681-CEBF-7118-835BCFDD30DE}"/>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Il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Pregabalin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Lyrica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Viene </a:t>
            </a:r>
            <a:r>
              <a:rPr lang="it-IT" kern="100" dirty="0">
                <a:latin typeface="Calibri" panose="020F0502020204030204" pitchFamily="34" charset="0"/>
                <a:ea typeface="Times New Roman" panose="02020603050405020304" pitchFamily="18" charset="0"/>
                <a:cs typeface="Times New Roman" panose="02020603050405020304" pitchFamily="18" charset="0"/>
              </a:rPr>
              <a:t>u</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tilizzato per il trattamento del disturbo d’ansia generalizzato e in alcuni casi per il dolore neuropatico. Molto utilizzato in casi di fibromialgia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Può causare vertigini, sonnolenza, aumento di peso e difficoltà di concentrazione. Non crea dipendenza nello stesso modo delle benzodiazepine, ma può indurre tolleranza. </a:t>
            </a:r>
          </a:p>
          <a:p>
            <a:endParaRPr lang="it-IT" dirty="0"/>
          </a:p>
        </p:txBody>
      </p:sp>
    </p:spTree>
    <p:extLst>
      <p:ext uri="{BB962C8B-B14F-4D97-AF65-F5344CB8AC3E}">
        <p14:creationId xmlns:p14="http://schemas.microsoft.com/office/powerpoint/2010/main" val="282155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C3EE41-B054-4FD4-6549-39D07E7527A8}"/>
              </a:ext>
            </a:extLst>
          </p:cNvPr>
          <p:cNvSpPr>
            <a:spLocks noGrp="1"/>
          </p:cNvSpPr>
          <p:nvPr>
            <p:ph type="title"/>
          </p:nvPr>
        </p:nvSpPr>
        <p:spPr/>
        <p:txBody>
          <a:bodyPr/>
          <a:lstStyle/>
          <a:p>
            <a:r>
              <a:rPr lang="it-IT" dirty="0"/>
              <a:t>Antipsicotici a basse dosi</a:t>
            </a:r>
          </a:p>
        </p:txBody>
      </p:sp>
      <p:sp>
        <p:nvSpPr>
          <p:cNvPr id="3" name="Segnaposto contenuto 2">
            <a:extLst>
              <a:ext uri="{FF2B5EF4-FFF2-40B4-BE49-F238E27FC236}">
                <a16:creationId xmlns:a16="http://schemas.microsoft.com/office/drawing/2014/main" id="{D0C82486-D4E4-A130-2AEE-DE8FCD916825}"/>
              </a:ext>
            </a:extLst>
          </p:cNvPr>
          <p:cNvSpPr>
            <a:spLocks noGrp="1"/>
          </p:cNvSpPr>
          <p:nvPr>
            <p:ph idx="1"/>
          </p:nvPr>
        </p:nvSpPr>
        <p:spPr/>
        <p:txBody>
          <a:bodyPr/>
          <a:lstStyle/>
          <a:p>
            <a:r>
              <a:rPr lang="it-IT" dirty="0"/>
              <a:t>Prodotti quali </a:t>
            </a:r>
            <a:r>
              <a:rPr lang="it-IT" dirty="0" err="1"/>
              <a:t>Aloperidolo</a:t>
            </a:r>
            <a:r>
              <a:rPr lang="it-IT" dirty="0"/>
              <a:t> (</a:t>
            </a:r>
            <a:r>
              <a:rPr lang="it-IT" dirty="0" err="1"/>
              <a:t>Haldol</a:t>
            </a:r>
            <a:r>
              <a:rPr lang="it-IT" dirty="0"/>
              <a:t> o </a:t>
            </a:r>
            <a:r>
              <a:rPr lang="it-IT" dirty="0" err="1"/>
              <a:t>Serenase</a:t>
            </a:r>
            <a:r>
              <a:rPr lang="it-IT" dirty="0"/>
              <a:t> ) a basse dosi (poche gocce) o il </a:t>
            </a:r>
            <a:r>
              <a:rPr lang="it-IT" dirty="0" err="1"/>
              <a:t>Risperidone</a:t>
            </a:r>
            <a:r>
              <a:rPr lang="it-IT" dirty="0"/>
              <a:t>, la </a:t>
            </a:r>
            <a:r>
              <a:rPr lang="it-IT" dirty="0" err="1"/>
              <a:t>quetiapina,possino</a:t>
            </a:r>
            <a:r>
              <a:rPr lang="it-IT" dirty="0"/>
              <a:t> essere preziosi nel trattamento di stati di ansia, soprattutto nei pazienti con DOC oppure in anziani in cui le benzodiazepine indurrebbero pericolosi deficit di memoria ed aumenterebbero la tendenza alle cadute. Anche nei bambini le benzodiazepine sono controindicate in quanto spesso inducono irrequietezza per effetto paradosso.</a:t>
            </a:r>
          </a:p>
        </p:txBody>
      </p:sp>
    </p:spTree>
    <p:extLst>
      <p:ext uri="{BB962C8B-B14F-4D97-AF65-F5344CB8AC3E}">
        <p14:creationId xmlns:p14="http://schemas.microsoft.com/office/powerpoint/2010/main" val="1516206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A6B4E8-868A-89BF-78A8-AFEB24653225}"/>
              </a:ext>
            </a:extLst>
          </p:cNvPr>
          <p:cNvSpPr>
            <a:spLocks noGrp="1"/>
          </p:cNvSpPr>
          <p:nvPr>
            <p:ph type="title"/>
          </p:nvPr>
        </p:nvSpPr>
        <p:spPr/>
        <p:txBody>
          <a:bodyPr/>
          <a:lstStyle/>
          <a:p>
            <a:r>
              <a:rPr lang="it-IT" dirty="0"/>
              <a:t>Altri prodotti utili nel controllo di ansia ed insonnia</a:t>
            </a:r>
          </a:p>
        </p:txBody>
      </p:sp>
      <p:sp>
        <p:nvSpPr>
          <p:cNvPr id="3" name="Segnaposto contenuto 2">
            <a:extLst>
              <a:ext uri="{FF2B5EF4-FFF2-40B4-BE49-F238E27FC236}">
                <a16:creationId xmlns:a16="http://schemas.microsoft.com/office/drawing/2014/main" id="{BAADB5D4-2129-DE14-DAB3-96E67AE38925}"/>
              </a:ext>
            </a:extLst>
          </p:cNvPr>
          <p:cNvSpPr>
            <a:spLocks noGrp="1"/>
          </p:cNvSpPr>
          <p:nvPr>
            <p:ph idx="1"/>
          </p:nvPr>
        </p:nvSpPr>
        <p:spPr/>
        <p:txBody>
          <a:bodyPr>
            <a:normAutofit/>
          </a:bodyPr>
          <a:lstStyle/>
          <a:p>
            <a:r>
              <a:rPr lang="it-IT" dirty="0"/>
              <a:t>Alcuni prodotti chiamati Z ansiolitici  </a:t>
            </a:r>
            <a:r>
              <a:rPr lang="it-IT" dirty="0" err="1"/>
              <a:t>Zolpiden</a:t>
            </a:r>
            <a:r>
              <a:rPr lang="it-IT" dirty="0"/>
              <a:t> (</a:t>
            </a:r>
            <a:r>
              <a:rPr lang="it-IT" dirty="0" err="1"/>
              <a:t>Stilnox</a:t>
            </a:r>
            <a:r>
              <a:rPr lang="it-IT" dirty="0"/>
              <a:t>); </a:t>
            </a:r>
            <a:r>
              <a:rPr lang="it-IT" dirty="0" err="1"/>
              <a:t>Zopiclone</a:t>
            </a:r>
            <a:r>
              <a:rPr lang="it-IT" dirty="0"/>
              <a:t> (</a:t>
            </a:r>
            <a:r>
              <a:rPr lang="it-IT" dirty="0" err="1"/>
              <a:t>Imovane</a:t>
            </a:r>
            <a:r>
              <a:rPr lang="it-IT" dirty="0"/>
              <a:t>) sono diversi dalle benzodiazepine dal punto di vista chimico, ma sono usati per indurre il sonno e sul piano clinico non si comportano in modo diverso dalle benzodiazepine </a:t>
            </a:r>
          </a:p>
          <a:p>
            <a:r>
              <a:rPr lang="it-IT" dirty="0" err="1"/>
              <a:t>Buspirone</a:t>
            </a:r>
            <a:r>
              <a:rPr lang="it-IT" dirty="0"/>
              <a:t>, molto diffuso nel passato, ora disponibile solo come prodotto galenico in farmacie attrezzate alla composizione di farmaci, riduce l’ansia dando poca (</a:t>
            </a:r>
            <a:r>
              <a:rPr lang="it-IT" dirty="0" err="1"/>
              <a:t>na</a:t>
            </a:r>
            <a:r>
              <a:rPr lang="it-IT" dirty="0"/>
              <a:t> non nulla) dipendenza, richiede per </a:t>
            </a:r>
            <a:r>
              <a:rPr lang="it-IT" dirty="0" err="1"/>
              <a:t>funzionara</a:t>
            </a:r>
            <a:r>
              <a:rPr lang="it-IT" dirty="0"/>
              <a:t> tempi simili agli antidepressivi</a:t>
            </a:r>
          </a:p>
          <a:p>
            <a:endParaRPr lang="it-IT" dirty="0"/>
          </a:p>
        </p:txBody>
      </p:sp>
    </p:spTree>
    <p:extLst>
      <p:ext uri="{BB962C8B-B14F-4D97-AF65-F5344CB8AC3E}">
        <p14:creationId xmlns:p14="http://schemas.microsoft.com/office/powerpoint/2010/main" val="283610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097EF-68D5-1EAA-07C5-0BAFBC3B689A}"/>
              </a:ext>
            </a:extLst>
          </p:cNvPr>
          <p:cNvSpPr>
            <a:spLocks noGrp="1"/>
          </p:cNvSpPr>
          <p:nvPr>
            <p:ph type="title"/>
          </p:nvPr>
        </p:nvSpPr>
        <p:spPr/>
        <p:txBody>
          <a:bodyPr/>
          <a:lstStyle/>
          <a:p>
            <a:r>
              <a:rPr lang="it-IT" dirty="0"/>
              <a:t>Prodotti naturali (o quasi)</a:t>
            </a:r>
          </a:p>
        </p:txBody>
      </p:sp>
      <p:sp>
        <p:nvSpPr>
          <p:cNvPr id="3" name="Segnaposto contenuto 2">
            <a:extLst>
              <a:ext uri="{FF2B5EF4-FFF2-40B4-BE49-F238E27FC236}">
                <a16:creationId xmlns:a16="http://schemas.microsoft.com/office/drawing/2014/main" id="{37DCDD45-A0B1-3224-0A51-1406B638CEA8}"/>
              </a:ext>
            </a:extLst>
          </p:cNvPr>
          <p:cNvSpPr>
            <a:spLocks noGrp="1"/>
          </p:cNvSpPr>
          <p:nvPr>
            <p:ph idx="1"/>
          </p:nvPr>
        </p:nvSpPr>
        <p:spPr/>
        <p:txBody>
          <a:bodyPr/>
          <a:lstStyle/>
          <a:p>
            <a:r>
              <a:rPr lang="it-IT" dirty="0"/>
              <a:t>I Fitoterapici es camomilla, valeriana, lavanda biancospino passiflora, per altri aspetti anche malva e tiglio hanno certamente apprezzabile efficacia in casi non particolarmente gravi. Le tinture madri sono particolarmente efficaci</a:t>
            </a:r>
          </a:p>
          <a:p>
            <a:r>
              <a:rPr lang="it-IT" dirty="0"/>
              <a:t>La Melatonina normalizza il sonno e non da particolare  dipendenza. Può essere utile per la normalizzazione sonno in jet lag. Utile per adulti ed anziani, non </a:t>
            </a:r>
            <a:r>
              <a:rPr lang="it-IT" dirty="0" err="1"/>
              <a:t>altettanto</a:t>
            </a:r>
            <a:r>
              <a:rPr lang="it-IT" dirty="0"/>
              <a:t> raccomandabile con bambini</a:t>
            </a:r>
          </a:p>
          <a:p>
            <a:endParaRPr lang="it-IT" dirty="0"/>
          </a:p>
        </p:txBody>
      </p:sp>
    </p:spTree>
    <p:extLst>
      <p:ext uri="{BB962C8B-B14F-4D97-AF65-F5344CB8AC3E}">
        <p14:creationId xmlns:p14="http://schemas.microsoft.com/office/powerpoint/2010/main" val="608955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24241-DCE0-2284-D860-22E65D061FB1}"/>
              </a:ext>
            </a:extLst>
          </p:cNvPr>
          <p:cNvSpPr>
            <a:spLocks noGrp="1"/>
          </p:cNvSpPr>
          <p:nvPr>
            <p:ph type="title"/>
          </p:nvPr>
        </p:nvSpPr>
        <p:spPr/>
        <p:txBody>
          <a:bodyPr/>
          <a:lstStyle/>
          <a:p>
            <a:r>
              <a:rPr lang="it-IT" dirty="0"/>
              <a:t>ANSIOLITICI storia</a:t>
            </a:r>
          </a:p>
        </p:txBody>
      </p:sp>
      <p:sp>
        <p:nvSpPr>
          <p:cNvPr id="3" name="Segnaposto contenuto 2">
            <a:extLst>
              <a:ext uri="{FF2B5EF4-FFF2-40B4-BE49-F238E27FC236}">
                <a16:creationId xmlns:a16="http://schemas.microsoft.com/office/drawing/2014/main" id="{21DF3045-87AF-B9AE-17C2-32554E5608FD}"/>
              </a:ext>
            </a:extLst>
          </p:cNvPr>
          <p:cNvSpPr>
            <a:spLocks noGrp="1"/>
          </p:cNvSpPr>
          <p:nvPr>
            <p:ph idx="1"/>
          </p:nvPr>
        </p:nvSpPr>
        <p:spPr/>
        <p:txBody>
          <a:bodyPr/>
          <a:lstStyle/>
          <a:p>
            <a:r>
              <a:rPr lang="it-IT" dirty="0"/>
              <a:t>Fin dai tempi antichi noto l’effetto ansiolitico di alcune erbe (es camomilla, valeriana)</a:t>
            </a:r>
          </a:p>
          <a:p>
            <a:endParaRPr lang="it-IT" dirty="0"/>
          </a:p>
          <a:p>
            <a:r>
              <a:rPr lang="it-IT" dirty="0"/>
              <a:t>Fine 800 oppio funzionava ma induceva forte dipendenza</a:t>
            </a:r>
          </a:p>
          <a:p>
            <a:endParaRPr lang="it-IT" dirty="0"/>
          </a:p>
          <a:p>
            <a:r>
              <a:rPr lang="it-IT" dirty="0"/>
              <a:t>Inizi 900 Bromuri ed idrato di cloralio </a:t>
            </a:r>
          </a:p>
        </p:txBody>
      </p:sp>
    </p:spTree>
    <p:extLst>
      <p:ext uri="{BB962C8B-B14F-4D97-AF65-F5344CB8AC3E}">
        <p14:creationId xmlns:p14="http://schemas.microsoft.com/office/powerpoint/2010/main" val="403855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F8B19-5DFF-0551-E2F7-7FD2B1CBE3D7}"/>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Indicazioni degli ansiolitici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9705B33-CA18-4F7C-4D3A-E6F427294091}"/>
              </a:ext>
            </a:extLst>
          </p:cNvPr>
          <p:cNvSpPr>
            <a:spLocks noGrp="1"/>
          </p:cNvSpPr>
          <p:nvPr>
            <p:ph idx="1"/>
          </p:nvPr>
        </p:nvSpPr>
        <p:spPr/>
        <p:txBody>
          <a:bodyPr>
            <a:normAutofit lnSpcReduction="10000"/>
          </a:bodyPr>
          <a:lstStyle/>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Disturbi d’ansia generalizzati: Ansia persistente e diffusa, che spesso non è legata a situazioni specifiche. Le benzodiazepine possono essere usate per il trattamento a breve termine, mentre </a:t>
            </a:r>
            <a:r>
              <a:rPr lang="it-IT" kern="100" dirty="0">
                <a:latin typeface="Calibri" panose="020F0502020204030204" pitchFamily="34" charset="0"/>
                <a:ea typeface="Times New Roman" panose="02020603050405020304" pitchFamily="18" charset="0"/>
                <a:cs typeface="Times New Roman" panose="02020603050405020304" pitchFamily="18" charset="0"/>
              </a:rPr>
              <a:t>gli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antidepressivi (SSRI e SNRI) ed eventualmente gli antipsicotici a basse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dosisono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preferiti per il trattamento a lungo termine.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Disturbo di panico: Attacchi di panico acuti e ricorrenti. Le benzodiazepine possono essere utilizzate per la gestione a breve termine, come rimedio in caso di attacco, ma gli antidepressivi (SSRI e SNRI) sono più indicati per la gestione a lungo termine e come sostegno in una psicoterapia concomitante.</a:t>
            </a:r>
          </a:p>
          <a:p>
            <a:endParaRPr lang="it-IT" dirty="0"/>
          </a:p>
        </p:txBody>
      </p:sp>
    </p:spTree>
    <p:extLst>
      <p:ext uri="{BB962C8B-B14F-4D97-AF65-F5344CB8AC3E}">
        <p14:creationId xmlns:p14="http://schemas.microsoft.com/office/powerpoint/2010/main" val="2645871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F9FF0F-89F5-029F-0454-B60E17214CC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059DAAA-9FEF-906D-B125-B61E8C730ADA}"/>
              </a:ext>
            </a:extLst>
          </p:cNvPr>
          <p:cNvSpPr>
            <a:spLocks noGrp="1"/>
          </p:cNvSpPr>
          <p:nvPr>
            <p:ph idx="1"/>
          </p:nvPr>
        </p:nvSpPr>
        <p:spPr/>
        <p:txBody>
          <a:bodyPr>
            <a:normAutofit fontScale="92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3.	Ansia sociale: Ansia intensa legata a situazioni sociali o di performance. Gli antidepressivi (SSRI e SNRI) sono i farmaci di prima linea per il trattamento cronico, mentre i beta-bloccanti possono essere utilizzati per gestire i sintomi fisici in situazioni specifiche come ad esempio la tendenza ad arrossire o a balbettare o a sudare nei confronti pubblici.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4.	Insonnia: Le benzodiazepine e alcuni antistaminici vengono occasionalmente utilizzati per trattare l’insonnia correlata all’ansia. Tuttavia, il loro uso a lungo termine è sconsigliato a causa del rischio di dipendenza. In molti casi si dimostra utile l’uso di melatonina.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5.	Ansia situazionale o fobica: Ansia legata a specifiche situazioni, come volare o parlare in pubblico. In questi casi, i beta-bloccanti o le benzodiazepine possono essere utilizzati </a:t>
            </a:r>
            <a:r>
              <a:rPr lang="it-IT" kern="100" dirty="0">
                <a:latin typeface="Calibri" panose="020F0502020204030204" pitchFamily="34" charset="0"/>
                <a:ea typeface="Times New Roman" panose="02020603050405020304" pitchFamily="18" charset="0"/>
                <a:cs typeface="Times New Roman" panose="02020603050405020304" pitchFamily="18" charset="0"/>
              </a:rPr>
              <a:t>al bisogno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722013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957278-2A8C-F506-C497-BF2CCA8061E5}"/>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Considerazioni sull’uso degli ansiolitici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5530652-B2FC-E755-0F30-3624C4A98DF6}"/>
              </a:ext>
            </a:extLst>
          </p:cNvPr>
          <p:cNvSpPr>
            <a:spLocks noGrp="1"/>
          </p:cNvSpPr>
          <p:nvPr>
            <p:ph idx="1"/>
          </p:nvPr>
        </p:nvSpPr>
        <p:spPr/>
        <p:txBody>
          <a:bodyPr/>
          <a:lstStyle/>
          <a:p>
            <a:pPr marL="0" indent="0">
              <a:buNone/>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Tolleranza e dipendenza: Le benzodiazepine, se utilizzate per periodi prolungati, possono causare tolleranza (cioè la necessità di dosi più elevate per ottenere lo stesso effetto) e dipendenza. Il loro uso dovrebbe essere limitato a periodi brevi, e l’interruzione deve essere graduale.</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A causa della tolleranza si riscontrano casi in cui il paziente usa per lunghissimi periodi dosi di decine di volte superiori a quelle suggerite come ad esempio migliaia di gocce bevute direttamente dalla boccetta.</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68531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a:bodyPr>
          <a:lstStyle/>
          <a:p>
            <a:r>
              <a:rPr lang="it-IT" dirty="0"/>
              <a:t>Sviluppo di dipendenza e tolleranza soprattutto nelle più rapide e potenti (</a:t>
            </a:r>
            <a:r>
              <a:rPr lang="it-IT" dirty="0" err="1"/>
              <a:t>alprazolam</a:t>
            </a:r>
            <a:r>
              <a:rPr lang="it-IT" dirty="0"/>
              <a:t> Xanax, </a:t>
            </a:r>
            <a:r>
              <a:rPr lang="it-IT" dirty="0" err="1"/>
              <a:t>Rivotril</a:t>
            </a:r>
            <a:r>
              <a:rPr lang="it-IT" dirty="0"/>
              <a:t>, Minias)</a:t>
            </a:r>
          </a:p>
          <a:p>
            <a:r>
              <a:rPr lang="it-IT" dirty="0"/>
              <a:t>Tolleranza crociata con alcool in altre parole, alcol e benzodiazepine nel cervello inducono reazioni simili (GABA) chi apprezza molto l’alcool rischia di diventare dipendente dalla benzodiazepine e viceversa</a:t>
            </a:r>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BE1A0B-78E1-634C-944B-10C909545E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86EDC95-87F7-739A-8AFE-74B26CF76328}"/>
              </a:ext>
            </a:extLst>
          </p:cNvPr>
          <p:cNvSpPr>
            <a:spLocks noGrp="1"/>
          </p:cNvSpPr>
          <p:nvPr>
            <p:ph idx="1"/>
          </p:nvPr>
        </p:nvSpPr>
        <p:spPr/>
        <p:txBody>
          <a:bodyPr/>
          <a:lstStyle/>
          <a:p>
            <a:r>
              <a:rPr lang="it-IT" dirty="0"/>
              <a:t>Amnesia, (mai prima di un esame o di una esperienza di esposizione). </a:t>
            </a:r>
          </a:p>
          <a:p>
            <a:r>
              <a:rPr lang="it-IT" dirty="0"/>
              <a:t>effetto di rimbalzo dopo sospensione troppo rapida da trattamenti prolungati ed intensi (panico con sintomi simil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extLst>
      <p:ext uri="{BB962C8B-B14F-4D97-AF65-F5344CB8AC3E}">
        <p14:creationId xmlns:p14="http://schemas.microsoft.com/office/powerpoint/2010/main" val="1423992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L’ansia, nostra alleata</a:t>
            </a:r>
          </a:p>
        </p:txBody>
      </p:sp>
      <p:sp>
        <p:nvSpPr>
          <p:cNvPr id="3" name="Segnaposto contenuto 2"/>
          <p:cNvSpPr>
            <a:spLocks noGrp="1"/>
          </p:cNvSpPr>
          <p:nvPr>
            <p:ph idx="1"/>
          </p:nvPr>
        </p:nvSpPr>
        <p:spPr/>
        <p:txBody>
          <a:bodyPr>
            <a:normAutofit/>
          </a:bodyPr>
          <a:lstStyle/>
          <a:p>
            <a:r>
              <a:rPr lang="it-IT" dirty="0"/>
              <a:t>Nel cervello esiste un equilibrio</a:t>
            </a:r>
          </a:p>
          <a:p>
            <a:r>
              <a:rPr lang="it-IT" dirty="0"/>
              <a:t>Beta </a:t>
            </a:r>
            <a:r>
              <a:rPr lang="it-IT" dirty="0" err="1"/>
              <a:t>carboline</a:t>
            </a:r>
            <a:r>
              <a:rPr lang="it-IT" dirty="0"/>
              <a:t> inducono ansia</a:t>
            </a:r>
          </a:p>
          <a:p>
            <a:r>
              <a:rPr lang="it-IT" dirty="0"/>
              <a:t>Le </a:t>
            </a:r>
            <a:r>
              <a:rPr lang="it-IT" dirty="0" err="1"/>
              <a:t>benzodiazepine</a:t>
            </a:r>
            <a:r>
              <a:rPr lang="it-IT" dirty="0"/>
              <a:t> la riducono</a:t>
            </a:r>
          </a:p>
          <a:p>
            <a:r>
              <a:rPr lang="it-IT" dirty="0"/>
              <a:t>Se  somministriamo importanti e soprattutto continue dosi di BDZ, il cervello smette di produrle. In compenso, dato che l’ansia è importantissima per la nostra sopravvivenza, aumentano sempre più le </a:t>
            </a:r>
            <a:r>
              <a:rPr lang="it-IT" dirty="0" err="1"/>
              <a:t>betacarboline</a:t>
            </a:r>
            <a:r>
              <a:rPr lang="it-IT" dirty="0"/>
              <a:t>. Alla fine se sospendiamo bruscamente il trattamento andiamo incontro ad attacco di panico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motivi simili esistono insonnie dovute ad abuso di sonniferi</a:t>
            </a:r>
          </a:p>
          <a:p>
            <a:r>
              <a:rPr lang="it-IT" dirty="0"/>
              <a:t>Forme di impotenza dovute ad eccesso di stimolanti sessuali</a:t>
            </a:r>
          </a:p>
          <a:p>
            <a:r>
              <a:rPr lang="it-IT" dirty="0"/>
              <a:t>Occorre rispettare, per quanto possibile gli equilibri interni, psicologici e biologici, le benzodiazepine tendono ad alterarli e, ad alte dosi, sono gli psicofarmaci che inducono maggiormente dipendenza, pur essendo considerati i meno dannosi</a:t>
            </a:r>
          </a:p>
          <a:p>
            <a:r>
              <a:rPr lang="it-IT" dirty="0"/>
              <a:t>FLUNAZENIL ANEXATE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it-IT" b="1" dirty="0">
                <a:solidFill>
                  <a:schemeClr val="tx1"/>
                </a:solidFill>
              </a:rPr>
              <a:t>Farmacocinetica</a:t>
            </a:r>
            <a:br>
              <a:rPr lang="it-IT" dirty="0">
                <a:solidFill>
                  <a:schemeClr val="tx1"/>
                </a:solidFill>
                <a:latin typeface="Comic Sans MS" pitchFamily="66" charset="0"/>
              </a:rPr>
            </a:br>
            <a:endParaRPr lang="it-IT" dirty="0">
              <a:latin typeface="Comic Sans MS" pitchFamily="66" charset="0"/>
            </a:endParaRPr>
          </a:p>
        </p:txBody>
      </p:sp>
      <p:sp>
        <p:nvSpPr>
          <p:cNvPr id="36867" name="Rectangle 3"/>
          <p:cNvSpPr>
            <a:spLocks noGrp="1" noChangeArrowheads="1"/>
          </p:cNvSpPr>
          <p:nvPr>
            <p:ph type="body" idx="1"/>
          </p:nvPr>
        </p:nvSpPr>
        <p:spPr>
          <a:xfrm>
            <a:off x="2209800" y="1066800"/>
            <a:ext cx="7772400" cy="5029200"/>
          </a:xfrm>
        </p:spPr>
        <p:txBody>
          <a:bodyPr>
            <a:normAutofit/>
          </a:bodyPr>
          <a:lstStyle/>
          <a:p>
            <a:pPr>
              <a:buFontTx/>
              <a:buNone/>
            </a:pPr>
            <a:endParaRPr lang="it-IT" dirty="0">
              <a:latin typeface="Comic Sans MS" pitchFamily="66" charset="0"/>
            </a:endParaRPr>
          </a:p>
          <a:p>
            <a:pPr>
              <a:buFontTx/>
              <a:buNone/>
            </a:pPr>
            <a:r>
              <a:rPr lang="it-IT" dirty="0">
                <a:latin typeface="+mj-lt"/>
              </a:rPr>
              <a:t>buon assorbimento per tutte le vie utilizzate (gocce, via sublinguale, compresse, capsule fiale ed anche supposte es. valium per attacchi epilettici dei bambini)</a:t>
            </a:r>
          </a:p>
          <a:p>
            <a:pPr>
              <a:buFontTx/>
              <a:buNone/>
            </a:pPr>
            <a:r>
              <a:rPr lang="it-IT" dirty="0">
                <a:latin typeface="+mj-lt"/>
              </a:rPr>
              <a:t>quattro classi in base all’emivita:</a:t>
            </a:r>
          </a:p>
          <a:p>
            <a:pPr lvl="2">
              <a:buFontTx/>
              <a:buNone/>
            </a:pPr>
            <a:r>
              <a:rPr lang="it-IT" dirty="0">
                <a:latin typeface="+mj-lt"/>
              </a:rPr>
              <a:t>a)ultrabreve: meno di 2 ore </a:t>
            </a:r>
            <a:r>
              <a:rPr lang="it-IT" dirty="0" err="1">
                <a:latin typeface="+mj-lt"/>
              </a:rPr>
              <a:t>Halcion</a:t>
            </a:r>
            <a:endParaRPr lang="it-IT" dirty="0">
              <a:latin typeface="+mj-lt"/>
            </a:endParaRPr>
          </a:p>
          <a:p>
            <a:pPr lvl="2">
              <a:buFontTx/>
              <a:buNone/>
            </a:pPr>
            <a:r>
              <a:rPr lang="it-IT" dirty="0">
                <a:latin typeface="+mj-lt"/>
              </a:rPr>
              <a:t>b)breve: meno di 6 ore </a:t>
            </a:r>
            <a:r>
              <a:rPr lang="it-IT" dirty="0" err="1">
                <a:latin typeface="+mj-lt"/>
              </a:rPr>
              <a:t>Tavor</a:t>
            </a:r>
            <a:endParaRPr lang="it-IT" dirty="0">
              <a:latin typeface="+mj-lt"/>
            </a:endParaRPr>
          </a:p>
          <a:p>
            <a:pPr lvl="2">
              <a:buFontTx/>
              <a:buNone/>
            </a:pPr>
            <a:r>
              <a:rPr lang="it-IT" dirty="0">
                <a:latin typeface="+mj-lt"/>
              </a:rPr>
              <a:t>c)media: meno di 24 ore Valium</a:t>
            </a:r>
          </a:p>
          <a:p>
            <a:pPr lvl="2">
              <a:buFontTx/>
              <a:buNone/>
            </a:pPr>
            <a:r>
              <a:rPr lang="it-IT" dirty="0">
                <a:latin typeface="+mj-lt"/>
              </a:rPr>
              <a:t>d)lunga: più di 24 ore </a:t>
            </a:r>
            <a:r>
              <a:rPr lang="it-IT" dirty="0" err="1">
                <a:latin typeface="+mj-lt"/>
              </a:rPr>
              <a:t>Prazene</a:t>
            </a:r>
            <a:endParaRPr lang="it-IT" dirty="0">
              <a:latin typeface="+mj-lt"/>
            </a:endParaRPr>
          </a:p>
          <a:p>
            <a:pPr>
              <a:buFontTx/>
              <a:buNone/>
            </a:pPr>
            <a:r>
              <a:rPr lang="it-IT" dirty="0">
                <a:latin typeface="+mj-lt"/>
              </a:rPr>
              <a:t>metabolismo per via epatica</a:t>
            </a:r>
          </a:p>
          <a:p>
            <a:pPr>
              <a:buFontTx/>
              <a:buNone/>
            </a:pPr>
            <a:r>
              <a:rPr lang="it-IT" dirty="0">
                <a:latin typeface="+mj-lt"/>
              </a:rPr>
              <a:t>escrezione urinaria</a:t>
            </a:r>
          </a:p>
          <a:p>
            <a:pPr>
              <a:buFontTx/>
              <a:buNone/>
            </a:pPr>
            <a:endParaRPr lang="it-IT" dirty="0">
              <a:latin typeface="Comic Sans MS" pitchFamily="66" charset="0"/>
            </a:endParaRPr>
          </a:p>
          <a:p>
            <a:pPr>
              <a:buFontTx/>
              <a:buNone/>
            </a:pP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Autofit/>
          </a:bodyPr>
          <a:lstStyle/>
          <a:p>
            <a:pPr hangingPunct="0"/>
            <a:r>
              <a:rPr lang="it-IT" sz="2400" dirty="0"/>
              <a:t> scoperti a seguito di una osservazione di un chirurgo ed anestesista francese Henry </a:t>
            </a:r>
            <a:r>
              <a:rPr lang="it-IT" sz="2400" dirty="0" err="1"/>
              <a:t>Laborit</a:t>
            </a:r>
            <a:r>
              <a:rPr lang="it-IT" sz="2400" dirty="0"/>
              <a:t> che ha notato le particolari effetti tranquillanti (da lui definiti anestesia affettiva) nei pazienti dopo l’uso di un antistaminico usato come preanestetico (prometazina ed il suo derivato </a:t>
            </a:r>
            <a:r>
              <a:rPr lang="it-IT" sz="2400" dirty="0" err="1"/>
              <a:t>cloropromazina</a:t>
            </a:r>
            <a:r>
              <a:rPr lang="it-IT" sz="2400" dirty="0"/>
              <a:t>).</a:t>
            </a:r>
          </a:p>
          <a:p>
            <a:pPr hangingPunct="0"/>
            <a:r>
              <a:rPr lang="it-IT" sz="2400" dirty="0"/>
              <a:t>Nel1952 Delay e  </a:t>
            </a:r>
            <a:r>
              <a:rPr lang="it-IT" sz="2400" dirty="0" err="1"/>
              <a:t>Deniker</a:t>
            </a:r>
            <a:r>
              <a:rPr lang="it-IT" sz="2400" dirty="0"/>
              <a:t> ricevettero il Nobel per averne dimostrato la efficacia nel ridurre deliri ed allucinazioni con pazienti psicotici. </a:t>
            </a:r>
          </a:p>
          <a:p>
            <a:pPr hangingPunct="0"/>
            <a:r>
              <a:rPr lang="it-IT" sz="2400" dirty="0"/>
              <a:t>La </a:t>
            </a:r>
            <a:r>
              <a:rPr lang="it-IT" sz="2400" dirty="0" err="1"/>
              <a:t>cloropromazina</a:t>
            </a:r>
            <a:r>
              <a:rPr lang="it-IT" sz="2400" dirty="0"/>
              <a:t> induceva parkinsonismo, a lungo tale effetto collaterale è stato fondamentale per la ricerca di nuovi neurolettici.  </a:t>
            </a:r>
          </a:p>
          <a:p>
            <a:pPr hangingPunct="0"/>
            <a:r>
              <a:rPr lang="it-IT" sz="2400" dirty="0"/>
              <a:t>Il paziente delirante sottoposto a terapia neurolettica mostrava maggiore apertura a terapie integrate.</a:t>
            </a:r>
          </a:p>
          <a:p>
            <a:pPr hangingPunct="0"/>
            <a:r>
              <a:rPr lang="it-IT" sz="2400" dirty="0"/>
              <a:t>Senza i neurolettici sarebbe stato molto difficile «aprire» i manicomi.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EF941E-B344-06AF-AF00-E5725A4FCBF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6EF745-28D0-6731-329C-FFE1A9B0D3EA}"/>
              </a:ext>
            </a:extLst>
          </p:cNvPr>
          <p:cNvSpPr>
            <a:spLocks noGrp="1"/>
          </p:cNvSpPr>
          <p:nvPr>
            <p:ph idx="1"/>
          </p:nvPr>
        </p:nvSpPr>
        <p:spPr/>
        <p:txBody>
          <a:bodyPr/>
          <a:lstStyle/>
          <a:p>
            <a:pPr hangingPunct="0"/>
            <a:r>
              <a:rPr lang="it-IT" sz="2800" dirty="0"/>
              <a:t>La Ricerca negli anni 90 ha portato alla messa a punto di antipsicotici atipici, costosissimi, non sempre migliori dei vecchi neurolettici. Tra questi il più efficace, ma difficile da usare a causa di effetti collaterali </a:t>
            </a:r>
            <a:r>
              <a:rPr lang="it-IT" dirty="0"/>
              <a:t>è </a:t>
            </a:r>
            <a:r>
              <a:rPr lang="it-IT" sz="2800" dirty="0" err="1"/>
              <a:t>Leponex</a:t>
            </a:r>
            <a:r>
              <a:rPr lang="it-IT" sz="2800" dirty="0"/>
              <a:t> </a:t>
            </a:r>
            <a:r>
              <a:rPr lang="it-IT" sz="2800" dirty="0" err="1"/>
              <a:t>clozapina</a:t>
            </a:r>
            <a:endParaRPr lang="it-IT" sz="2800" dirty="0"/>
          </a:p>
          <a:p>
            <a:pPr hangingPunct="0"/>
            <a:r>
              <a:rPr lang="it-IT" sz="2800" dirty="0"/>
              <a:t>Si trattava di farmaci costosissimi. La Fortissima pressione commerciale ha indirizzato le prescrizioni verso i nuovi antipsicotici non sempre e non in tutti i casi migliori di quelli tradizionali</a:t>
            </a:r>
          </a:p>
          <a:p>
            <a:pPr hangingPunct="0">
              <a:buNone/>
            </a:pPr>
            <a:r>
              <a:rPr lang="it-IT" sz="2800" dirty="0"/>
              <a:t> </a:t>
            </a:r>
          </a:p>
          <a:p>
            <a:endParaRPr lang="it-IT" dirty="0"/>
          </a:p>
        </p:txBody>
      </p:sp>
    </p:spTree>
    <p:extLst>
      <p:ext uri="{BB962C8B-B14F-4D97-AF65-F5344CB8AC3E}">
        <p14:creationId xmlns:p14="http://schemas.microsoft.com/office/powerpoint/2010/main" val="1912982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6FD28-7A52-97BF-109F-557E9D79C8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4460DB-235A-B2AC-C743-7DB8038A6C38}"/>
              </a:ext>
            </a:extLst>
          </p:cNvPr>
          <p:cNvSpPr>
            <a:spLocks noGrp="1"/>
          </p:cNvSpPr>
          <p:nvPr>
            <p:ph idx="1"/>
          </p:nvPr>
        </p:nvSpPr>
        <p:spPr/>
        <p:txBody>
          <a:bodyPr>
            <a:normAutofit/>
          </a:bodyPr>
          <a:lstStyle/>
          <a:p>
            <a:r>
              <a:rPr lang="it-IT" dirty="0"/>
              <a:t>Anni ’30 Barbiturici considerati più sicuri dei precedenti ma anche essi inducevano dipendenza. Marilyn Monroe è morta per  overdose di barbiturici. Tutt’ora i giornalisti a volte citano i barbiturici come sinonimo di ansiolitici</a:t>
            </a:r>
          </a:p>
          <a:p>
            <a:endParaRPr lang="it-IT" dirty="0"/>
          </a:p>
          <a:p>
            <a:r>
              <a:rPr lang="it-IT" dirty="0"/>
              <a:t>Dal 1952 necessaria ricetta per barbiturici ora usati (raramente) solo per epilessia</a:t>
            </a:r>
          </a:p>
        </p:txBody>
      </p:sp>
    </p:spTree>
    <p:extLst>
      <p:ext uri="{BB962C8B-B14F-4D97-AF65-F5344CB8AC3E}">
        <p14:creationId xmlns:p14="http://schemas.microsoft.com/office/powerpoint/2010/main" val="2838384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A8361-9AF5-A395-4D5B-7366F2F3A208}"/>
              </a:ext>
            </a:extLst>
          </p:cNvPr>
          <p:cNvSpPr>
            <a:spLocks noGrp="1"/>
          </p:cNvSpPr>
          <p:nvPr>
            <p:ph type="title"/>
          </p:nvPr>
        </p:nvSpPr>
        <p:spPr/>
        <p:txBody>
          <a:bodyPr/>
          <a:lstStyle/>
          <a:p>
            <a:r>
              <a:rPr lang="it-IT" dirty="0"/>
              <a:t>ANTIPSICOTICI: ASPETTI GENERALI</a:t>
            </a:r>
          </a:p>
        </p:txBody>
      </p:sp>
      <p:sp>
        <p:nvSpPr>
          <p:cNvPr id="3" name="Segnaposto contenuto 2">
            <a:extLst>
              <a:ext uri="{FF2B5EF4-FFF2-40B4-BE49-F238E27FC236}">
                <a16:creationId xmlns:a16="http://schemas.microsoft.com/office/drawing/2014/main" id="{46C90A4E-2212-E423-3868-E34B6FEE0BE8}"/>
              </a:ext>
            </a:extLst>
          </p:cNvPr>
          <p:cNvSpPr>
            <a:spLocks noGrp="1"/>
          </p:cNvSpPr>
          <p:nvPr>
            <p:ph idx="1"/>
          </p:nvPr>
        </p:nvSpPr>
        <p:spPr/>
        <p:txBody>
          <a:bodyPr>
            <a:normAutofit lnSpcReduction="10000"/>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Gli antipsicotici sono una classe di farmaci utilizzati principalmente per trattare i disturbi psicotici, come la schizofrenia, il disturbo bipolare e altre condizioni caratterizzate da episodi di psicosi, come allucinazioni, deliri o paranoia. Questi farmaci agiscono modulando i neurotrasmettitori nel cervello, in particolare la dopamina, che è spesso implicata nei disturbi psicotici.</a:t>
            </a:r>
          </a:p>
          <a:p>
            <a:pPr marL="0" indent="0">
              <a:buNone/>
            </a:pPr>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006213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C3966D-CCFE-1F74-7710-2CB2C45BCED0}"/>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Gli antipsicotici si dividono in due categorie principali: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304ED27-B4BF-77BB-4E9A-C91DA3648909}"/>
              </a:ext>
            </a:extLst>
          </p:cNvPr>
          <p:cNvSpPr>
            <a:spLocks noGrp="1"/>
          </p:cNvSpPr>
          <p:nvPr>
            <p:ph idx="1"/>
          </p:nvPr>
        </p:nvSpPr>
        <p:spPr/>
        <p:txBody>
          <a:bodyPr>
            <a:normAutofit fontScale="77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Antipsicotici tipici (di prima generazione): Sono i farmaci più vecchi, sviluppati negli anni ’50-80. Agiscono principalmente bloccando i recettori della dopamina, ma possono causare effetti collaterali significativi, come rigidità muscolare, tremori o movimenti involontari (effetti extrapiramidali).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Antipsicotici atipici (di seconda generazione): Sono farmaci più recenti (dagli anni 80 ed in particolare dopo il 1990, con un’azione più bilanciata sui recettori della dopamina e della serotonina. Tendono a causare meno effetti extrapiramidali rispetto agli antipsicotici tipici, ma possono aumentare il rischio di sindrome metabolica (obesità, diabete).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Gli antipsicotici non curano la psicosi, ma aiutano a controllare i sintomi quali deliri allucinazioni e discontrollo emotivo. Una percentuale di psicotici comunque raggiunge un soddisfacente equilibrio e col tempo alcuni possono interrompere la terapia.</a:t>
            </a:r>
          </a:p>
          <a:p>
            <a:endParaRPr lang="it-IT" dirty="0"/>
          </a:p>
        </p:txBody>
      </p:sp>
    </p:spTree>
    <p:extLst>
      <p:ext uri="{BB962C8B-B14F-4D97-AF65-F5344CB8AC3E}">
        <p14:creationId xmlns:p14="http://schemas.microsoft.com/office/powerpoint/2010/main" val="677148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0C9F9E-716A-34F2-1348-0072E6017231}"/>
              </a:ext>
            </a:extLst>
          </p:cNvPr>
          <p:cNvSpPr>
            <a:spLocks noGrp="1"/>
          </p:cNvSpPr>
          <p:nvPr>
            <p:ph type="title"/>
          </p:nvPr>
        </p:nvSpPr>
        <p:spPr/>
        <p:txBody>
          <a:bodyPr/>
          <a:lstStyle/>
          <a:p>
            <a:r>
              <a:rPr lang="it-IT" dirty="0"/>
              <a:t>Antipsicotici  Tipici di prima generazione</a:t>
            </a:r>
          </a:p>
        </p:txBody>
      </p:sp>
      <p:sp>
        <p:nvSpPr>
          <p:cNvPr id="3" name="Segnaposto contenuto 2">
            <a:extLst>
              <a:ext uri="{FF2B5EF4-FFF2-40B4-BE49-F238E27FC236}">
                <a16:creationId xmlns:a16="http://schemas.microsoft.com/office/drawing/2014/main" id="{EB4ED068-9E12-A03B-D24A-3D8EA0FB59B0}"/>
              </a:ext>
            </a:extLst>
          </p:cNvPr>
          <p:cNvSpPr>
            <a:spLocks noGrp="1"/>
          </p:cNvSpPr>
          <p:nvPr>
            <p:ph idx="1"/>
          </p:nvPr>
        </p:nvSpPr>
        <p:spPr/>
        <p:txBody>
          <a:bodyPr>
            <a:normAutofit fontScale="92500"/>
          </a:bodyPr>
          <a:lstStyle/>
          <a:p>
            <a:pPr marL="0" indent="0">
              <a:buNone/>
            </a:pPr>
            <a:r>
              <a:rPr lang="it-IT" kern="100" dirty="0">
                <a:latin typeface="Calibri" panose="020F0502020204030204" pitchFamily="34" charset="0"/>
                <a:ea typeface="Times New Roman" panose="02020603050405020304" pitchFamily="18" charset="0"/>
                <a:cs typeface="Times New Roman" panose="02020603050405020304" pitchFamily="18" charset="0"/>
              </a:rPr>
              <a:t>S</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ono farmaci utilizzati nel trattamento della schizofrenia e di altri disturbi psicotici. Essi agiscono principalmente come antagonisti dei recettori dopaminergici D2, riducendo l’eccesso di attività dopaminergica che è associato ai sintomi positivi della schizofrenia, come deliri e allucinazioni. Il blocco dei recettori D2 nelle altre aree del cervello, come il sistema extrapiramidale, è alla base degli effetti collaterali motori di questi farmaci.</a:t>
            </a:r>
          </a:p>
          <a:p>
            <a:pPr marL="0" indent="0">
              <a:buNone/>
            </a:pP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Sono particolarmente efficaci nel ridurre i sintomi positivi della schizofrenia, come deliri, allucinazioni e pensiero disorganizzato. Tuttavia, sono meno efficaci nel trattamento dei sintomi negativi della schizofrenia, come apatia, isolamento sociale e appiattimento emotivo.</a:t>
            </a:r>
          </a:p>
          <a:p>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229853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6D6D78-DDD4-359C-ED87-802F3867B3CF}"/>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Esempi di antipsicotici tipici: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197945F-17AB-C618-CD45-576E4EFF78E6}"/>
              </a:ext>
            </a:extLst>
          </p:cNvPr>
          <p:cNvSpPr>
            <a:spLocks noGrp="1"/>
          </p:cNvSpPr>
          <p:nvPr>
            <p:ph idx="1"/>
          </p:nvPr>
        </p:nvSpPr>
        <p:spPr/>
        <p:txBody>
          <a:bodyPr>
            <a:normAutofit fontScale="62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Aloperidolo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Haldol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Serenase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Uno degli antipsicotici tipici più potenti.. Viene spesso utilizzato nei casi di agitazione acuta o nelle situazioni in cui è richiesta una riduzione rapida dei sintomi psicotici. A dosi elevate </a:t>
            </a:r>
            <a:r>
              <a:rPr lang="it-IT" kern="100" dirty="0">
                <a:latin typeface="Calibri" panose="020F0502020204030204" pitchFamily="34" charset="0"/>
                <a:ea typeface="Times New Roman" panose="02020603050405020304" pitchFamily="18" charset="0"/>
                <a:cs typeface="Times New Roman" panose="02020603050405020304" pitchFamily="18" charset="0"/>
              </a:rPr>
              <a:t>h</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 un alto rischio di effetti extrapiramidali ( tremori simili al Parkinson, movimenti involontari, rigidità muscolare). A basse dosi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puo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essere utile come ansiolitico o associato ad antidepressivi SSRI nel trattamento del DOC. quindi, sapendolo usare, si rivela molto versatile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Clorpromazina: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Largactil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kern="100" dirty="0">
                <a:latin typeface="Calibri" panose="020F0502020204030204" pitchFamily="34" charset="0"/>
                <a:ea typeface="Times New Roman" panose="02020603050405020304" pitchFamily="18" charset="0"/>
                <a:cs typeface="Times New Roman" panose="02020603050405020304" pitchFamily="18" charset="0"/>
              </a:rPr>
              <a:t>Il primo degli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antipsicotici introdotti in commercio. Costa pochissimo e viene usato soprattutto per i suoi effetti sedativi, quindi è  particolarmente utile per casi che manifestano agitazione ed ansia. Può indurre  bocca secca, visione offuscata.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d’azione) per la gestione della schizofrenia cronica, in particolare nei pazienti con scarsa aderenza alla terapia orale.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3.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Perfenazina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Trilafon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Mutabon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quest’ultimo prodotto associato ad antidepressivo). Abbastanza sedativo ma con pochi effetti parkinsoniani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28889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7E4E11-8EB5-518B-E34C-ED9464CA43A3}"/>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Effetti collaterali degli antipsicotici tipici: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F60C69F-7D12-DEFE-03DC-77089B77E353}"/>
              </a:ext>
            </a:extLst>
          </p:cNvPr>
          <p:cNvSpPr>
            <a:spLocks noGrp="1"/>
          </p:cNvSpPr>
          <p:nvPr>
            <p:ph idx="1"/>
          </p:nvPr>
        </p:nvSpPr>
        <p:spPr/>
        <p:txBody>
          <a:bodyPr>
            <a:normAutofit fontScale="62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Effetti extrapiramidali (EPS): tra questi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Distonia acuta: Contrazioni muscolari involontarie che possono causare rigidità del collo o spasmi facciali.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Parkinsonismo: Sintomi simili al morbo di Parkinson, come rigidità muscolare, tremori e difficoltà nei movimenti.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Acatisia: Un senso di agitazione interna, con il bisogno costante di muoversi.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Discinesia tardiva: Movimenti involontari lenti e ripetitivi, spesso del viso o della bocca, che possono svilupparsi dopo un uso prolungato del farmaco. Questa condizione è spesso irreversibile.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Effetti anticolinergici: con bocca secca </a:t>
            </a:r>
            <a:r>
              <a:rPr lang="it-IT" kern="100" dirty="0">
                <a:latin typeface="Calibri" panose="020F0502020204030204" pitchFamily="34" charset="0"/>
                <a:ea typeface="Times New Roman" panose="02020603050405020304" pitchFamily="18" charset="0"/>
                <a:cs typeface="Times New Roman" panose="02020603050405020304" pitchFamily="18" charset="0"/>
              </a:rPr>
              <a:t>stitichezza ritenzione urinaria e visione offuscata.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3.	Effetti cardiovascolari: tra cui calo della pressione quando ci si alza, capogiri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4.	Effetti endocrini: aumento della prolattina con eventuale produzione di latte ed ingrossamento delle mammelle anche negli uomini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5.	Sedazione: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022715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0214F-85A5-0749-FFF0-59C7C1F1F752}"/>
              </a:ext>
            </a:extLst>
          </p:cNvPr>
          <p:cNvSpPr>
            <a:spLocks noGrp="1"/>
          </p:cNvSpPr>
          <p:nvPr>
            <p:ph type="title"/>
          </p:nvPr>
        </p:nvSpPr>
        <p:spPr/>
        <p:txBody>
          <a:bodyPr/>
          <a:lstStyle/>
          <a:p>
            <a:r>
              <a:rPr lang="it-IT" dirty="0"/>
              <a:t>ANTIPSICOTICI ATIPICI (SECONDA GENERAZIONE)</a:t>
            </a:r>
          </a:p>
        </p:txBody>
      </p:sp>
      <p:sp>
        <p:nvSpPr>
          <p:cNvPr id="3" name="Segnaposto contenuto 2">
            <a:extLst>
              <a:ext uri="{FF2B5EF4-FFF2-40B4-BE49-F238E27FC236}">
                <a16:creationId xmlns:a16="http://schemas.microsoft.com/office/drawing/2014/main" id="{9F328EB7-857D-BF13-11C2-8DCA498BF477}"/>
              </a:ext>
            </a:extLst>
          </p:cNvPr>
          <p:cNvSpPr>
            <a:spLocks noGrp="1"/>
          </p:cNvSpPr>
          <p:nvPr>
            <p:ph idx="1"/>
          </p:nvPr>
        </p:nvSpPr>
        <p:spPr/>
        <p:txBody>
          <a:bodyPr>
            <a:noAutofit/>
          </a:bodyPr>
          <a:lstStyle/>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Gli antipsicotici atipici, o antipsicotici di seconda generazione, rappresentano una classe di farmaci utilizzati nel trattamento della schizofrenia e di altri disturbi psicotici. rispetto agli antipsicotici tipici di prima generazione, hanno un meccanismo d’azione più complesso, e tendono a causare meno effetti collaterali extrapiramidali. Questi farmaci non solo sono efficaci nel trattamento dei sintomi positivi della schizofrenia (deliri, allucinazioni), ma offrono anche un beneficio sui sintomi negativi (ritiro sociale, appiattimento affettivo) e cognitivi.</a:t>
            </a:r>
          </a:p>
        </p:txBody>
      </p:sp>
    </p:spTree>
    <p:extLst>
      <p:ext uri="{BB962C8B-B14F-4D97-AF65-F5344CB8AC3E}">
        <p14:creationId xmlns:p14="http://schemas.microsoft.com/office/powerpoint/2010/main" val="2664006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51EB3-0B91-45EA-B8F0-4C1E3CF28D3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ED60A4F-A857-5731-DBAD-19BD10138F54}"/>
              </a:ext>
            </a:extLst>
          </p:cNvPr>
          <p:cNvSpPr>
            <a:spLocks noGrp="1"/>
          </p:cNvSpPr>
          <p:nvPr>
            <p:ph idx="1"/>
          </p:nvPr>
        </p:nvSpPr>
        <p:spPr/>
        <p:txBody>
          <a:bodyPr/>
          <a:lstStyle/>
          <a:p>
            <a:r>
              <a:rPr lang="it-IT" sz="2800" kern="100" dirty="0">
                <a:latin typeface="Calibri" panose="020F0502020204030204" pitchFamily="34" charset="0"/>
                <a:ea typeface="Times New Roman" panose="02020603050405020304" pitchFamily="18" charset="0"/>
                <a:cs typeface="Times New Roman" panose="02020603050405020304" pitchFamily="18" charset="0"/>
              </a:rPr>
              <a:t>Come quelli tipici, agiscono  </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riducendo l’eccesso di attività dopaminergica. Tuttavia agiscono anche  sui recettori della serotonina , modulando per via indiretta  il rilascio di dopamina in alcune aree cerebrali, riducendo quindi deliri allucinazioni e pensiero disorganizzato (sintomi positivi della psicosi)  contribuendo a ridurre gli effetti collaterali motori e migliorando i sintomi negativi migliorando il ritiro sociale, l’anedonia e i deficit cognitivi, sebbene l’efficacia in queste aree sia variabile a seconda del farmaco.</a:t>
            </a:r>
          </a:p>
          <a:p>
            <a:endParaRPr lang="it-IT" dirty="0"/>
          </a:p>
        </p:txBody>
      </p:sp>
    </p:spTree>
    <p:extLst>
      <p:ext uri="{BB962C8B-B14F-4D97-AF65-F5344CB8AC3E}">
        <p14:creationId xmlns:p14="http://schemas.microsoft.com/office/powerpoint/2010/main" val="2743188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E32E6-4631-AD8C-8DF4-4B812EFBC7B7}"/>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Esempi di antipsicotici atipici: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B8CF398-1F0E-EAD7-F050-9357AE64A97E}"/>
              </a:ext>
            </a:extLst>
          </p:cNvPr>
          <p:cNvSpPr>
            <a:spLocks noGrp="1"/>
          </p:cNvSpPr>
          <p:nvPr>
            <p:ph idx="1"/>
          </p:nvPr>
        </p:nvSpPr>
        <p:spPr/>
        <p:txBody>
          <a:bodyPr>
            <a:normAutofit fontScale="77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Risperidone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Risperdal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dal punto di vista clinico è simile agli antipsicotici tipici, ma con un rischio ridotto di effetti extrapiramidali a basse dosi. Può aumentare la prolattina e fare ingrassare molto. Viene usato nel trattamento della schizofrenia e delle condizioni maniacali nel disturbo bipolare. Ne è ammesso l’uso con bambini  soprattutto se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presentno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disturbi comportamentali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Olanzapina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Zyprexa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è Efficace sia sui sintomi positivi che negativi della schizofrenia. Fa ingrassare moltissimo sia per effetto dell’aumento di appetito sia per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ralentamento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del metabolismo. Ha forti effetti calmanti per cui è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utie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per la maniacali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3.	Quetiapina: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Seroquel</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Presenta un basso rischio di effetti extrapiramidali,  Viene spesso utilizzata anche nei disturbi bipolari, per il trattamento sia della fase maniacale che di quella depressiva.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4.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Aripiprazolo</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Abilfy</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non è molto sedativo, spesso lo si da al mattino, non induce effetti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piramdali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 non fa ingrassare, si tratta pertanto di un antipsicotico particolarmente utile in casi che non abbiano bisogno di sedazione.</a:t>
            </a:r>
          </a:p>
          <a:p>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4495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233B50-3E6D-D582-C828-6A054A0D6D1B}"/>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E450014F-AA90-A0D5-9064-217762511B19}"/>
              </a:ext>
            </a:extLst>
          </p:cNvPr>
          <p:cNvSpPr>
            <a:spLocks noGrp="1"/>
          </p:cNvSpPr>
          <p:nvPr>
            <p:ph idx="1"/>
          </p:nvPr>
        </p:nvSpPr>
        <p:spPr/>
        <p:txBody>
          <a:bodyPr>
            <a:normAutofit fontScale="775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5.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Clozapina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Leponex</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È l’antipsicotico più efficace per i pazienti con schizofrenia resistente, cioè quelli che non rispondono ad almeno due altri antipsicotici. Tuttavia, presenta il rischio di effetti collaterali gravi, come l’agranulocitosi (una grave riduzione dei globuli bianchi), motivo per cui richiede un monitoraggio ematologico regolare. Altri effetti collaterali includono sedazione, ipersalivazione, e aumento di peso.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Generlmente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viene prescritto e monitorato da servizi pubblici di psichiatria.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6.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Ziprasidone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Zeldox</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Ha un rischio ridotto di aumento di peso ma richiede cautela per il rischio di prolungamento dell’intervallo QT, un potenziale problema cardiaco.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7.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Paliperidone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Invega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è simile al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risperidone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 condivide con esso gran parte del profilo terapeutico e degli effetti collaterali. È Disponibile anche in formulazione a lunga durata d’azione (depot), utile per i pazienti con difficoltà nell’aderenza alla terapia orale. In questa forma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Xeplion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è molto costoso e può essere concesso gratuitamente solo da specialisti che operano in ambito ospedaliero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898424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51EA6F-B1B4-F843-0878-2B71B4864827}"/>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Vantaggi degli antipsicotici atipici: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C4CAEBA-C1C9-48AB-008A-7DB178298142}"/>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Minor rischio di effetti extrapiramidali: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Maggiore efficacia sui sintomi negativi: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3.	Migliore tollerabilità:</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96498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6311EB-AF6F-7F59-511A-6B56732E7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17B499-EE65-67D2-2DC4-0D21032B877C}"/>
              </a:ext>
            </a:extLst>
          </p:cNvPr>
          <p:cNvSpPr>
            <a:spLocks noGrp="1"/>
          </p:cNvSpPr>
          <p:nvPr>
            <p:ph idx="1"/>
          </p:nvPr>
        </p:nvSpPr>
        <p:spPr/>
        <p:txBody>
          <a:bodyPr>
            <a:normAutofit/>
          </a:bodyPr>
          <a:lstStyle/>
          <a:p>
            <a:r>
              <a:rPr lang="it-IT" dirty="0"/>
              <a:t>1952 scoperte </a:t>
            </a:r>
            <a:r>
              <a:rPr lang="it-IT" dirty="0" err="1"/>
              <a:t>fenotiazione</a:t>
            </a:r>
            <a:r>
              <a:rPr lang="it-IT" dirty="0"/>
              <a:t> (vedi capitolo antipsicotici) ed anche il meprobamato (es </a:t>
            </a:r>
            <a:r>
              <a:rPr lang="it-IT" dirty="0" err="1"/>
              <a:t>Miltown</a:t>
            </a:r>
            <a:r>
              <a:rPr lang="it-IT" dirty="0"/>
              <a:t>) che però era poco efficace</a:t>
            </a:r>
          </a:p>
          <a:p>
            <a:endParaRPr lang="it-IT" dirty="0"/>
          </a:p>
          <a:p>
            <a:r>
              <a:rPr lang="it-IT" dirty="0"/>
              <a:t>1957</a:t>
            </a:r>
            <a:r>
              <a:rPr lang="it-IT" sz="1800" dirty="0">
                <a:effectLst/>
                <a:latin typeface="Aptos" panose="020B0004020202020204" pitchFamily="34" charset="0"/>
                <a:ea typeface="Aptos" panose="020B0004020202020204" pitchFamily="34" charset="0"/>
                <a:cs typeface="Times New Roman" panose="02020603050405020304" pitchFamily="18" charset="0"/>
              </a:rPr>
              <a:t>La scoperta delle benzodiazepine fu accidentale. Leo </a:t>
            </a:r>
            <a:r>
              <a:rPr lang="it-IT" sz="1800" dirty="0" err="1">
                <a:effectLst/>
                <a:latin typeface="Aptos" panose="020B0004020202020204" pitchFamily="34" charset="0"/>
                <a:ea typeface="Aptos" panose="020B0004020202020204" pitchFamily="34" charset="0"/>
                <a:cs typeface="Times New Roman" panose="02020603050405020304" pitchFamily="18" charset="0"/>
              </a:rPr>
              <a:t>Sternbach</a:t>
            </a:r>
            <a:r>
              <a:rPr lang="it-IT" sz="1800" dirty="0">
                <a:effectLst/>
                <a:latin typeface="Aptos" panose="020B0004020202020204" pitchFamily="34" charset="0"/>
                <a:ea typeface="Aptos" panose="020B0004020202020204" pitchFamily="34" charset="0"/>
                <a:cs typeface="Times New Roman" panose="02020603050405020304" pitchFamily="18" charset="0"/>
              </a:rPr>
              <a:t>,  Nel 1955, scoprì una molecola che non sembrava promettente (</a:t>
            </a:r>
            <a:r>
              <a:rPr lang="it-IT" sz="1800" dirty="0" err="1">
                <a:effectLst/>
                <a:latin typeface="Aptos" panose="020B0004020202020204" pitchFamily="34" charset="0"/>
                <a:ea typeface="Aptos" panose="020B0004020202020204" pitchFamily="34" charset="0"/>
                <a:cs typeface="Times New Roman" panose="02020603050405020304" pitchFamily="18" charset="0"/>
              </a:rPr>
              <a:t>chinazolina</a:t>
            </a:r>
            <a:r>
              <a:rPr lang="it-IT" sz="1800" dirty="0">
                <a:effectLst/>
                <a:latin typeface="Aptos" panose="020B0004020202020204" pitchFamily="34" charset="0"/>
                <a:ea typeface="Aptos" panose="020B0004020202020204" pitchFamily="34" charset="0"/>
                <a:cs typeface="Times New Roman" panose="02020603050405020304" pitchFamily="18" charset="0"/>
              </a:rPr>
              <a:t>) e venne lasciata in un cassetto rischiando di essere buttata. , </a:t>
            </a:r>
            <a:r>
              <a:rPr lang="it-IT" sz="1800">
                <a:effectLst/>
                <a:latin typeface="Aptos" panose="020B0004020202020204" pitchFamily="34" charset="0"/>
                <a:ea typeface="Aptos" panose="020B0004020202020204" pitchFamily="34" charset="0"/>
                <a:cs typeface="Times New Roman" panose="02020603050405020304" pitchFamily="18" charset="0"/>
              </a:rPr>
              <a:t>Nel 1957 una </a:t>
            </a:r>
            <a:r>
              <a:rPr lang="it-IT" sz="1800" dirty="0">
                <a:effectLst/>
                <a:latin typeface="Aptos" panose="020B0004020202020204" pitchFamily="34" charset="0"/>
                <a:ea typeface="Aptos" panose="020B0004020202020204" pitchFamily="34" charset="0"/>
                <a:cs typeface="Times New Roman" panose="02020603050405020304" pitchFamily="18" charset="0"/>
              </a:rPr>
              <a:t>versione modificata della molecola (chiamata </a:t>
            </a:r>
            <a:r>
              <a:rPr lang="it-IT" sz="1800" dirty="0" err="1">
                <a:effectLst/>
                <a:latin typeface="Aptos" panose="020B0004020202020204" pitchFamily="34" charset="0"/>
                <a:ea typeface="Aptos" panose="020B0004020202020204" pitchFamily="34" charset="0"/>
                <a:cs typeface="Times New Roman" panose="02020603050405020304" pitchFamily="18" charset="0"/>
              </a:rPr>
              <a:t>clordiazepossido</a:t>
            </a:r>
            <a:r>
              <a:rPr lang="it-IT" sz="1800" dirty="0">
                <a:effectLst/>
                <a:latin typeface="Aptos" panose="020B0004020202020204" pitchFamily="34" charset="0"/>
                <a:ea typeface="Aptos" panose="020B0004020202020204" pitchFamily="34" charset="0"/>
                <a:cs typeface="Times New Roman" panose="02020603050405020304" pitchFamily="18" charset="0"/>
              </a:rPr>
              <a:t> o </a:t>
            </a:r>
            <a:r>
              <a:rPr lang="it-IT" sz="1800" dirty="0" err="1">
                <a:effectLst/>
                <a:latin typeface="Aptos" panose="020B0004020202020204" pitchFamily="34" charset="0"/>
                <a:ea typeface="Aptos" panose="020B0004020202020204" pitchFamily="34" charset="0"/>
                <a:cs typeface="Times New Roman" panose="02020603050405020304" pitchFamily="18" charset="0"/>
              </a:rPr>
              <a:t>Librium</a:t>
            </a:r>
            <a:r>
              <a:rPr lang="it-IT" sz="1800" dirty="0">
                <a:effectLst/>
                <a:latin typeface="Aptos" panose="020B0004020202020204" pitchFamily="34" charset="0"/>
                <a:ea typeface="Aptos" panose="020B0004020202020204" pitchFamily="34" charset="0"/>
                <a:cs typeface="Times New Roman" panose="02020603050405020304" pitchFamily="18" charset="0"/>
              </a:rPr>
              <a:t>) si rivelò estremamente efficace come ansiolitico  caratterizzato da scarsa </a:t>
            </a:r>
            <a:r>
              <a:rPr lang="it-IT" dirty="0"/>
              <a:t>tossicità e forte attività ipnotica e ansiolitica. Introdotti nel mercato nel 1960. </a:t>
            </a:r>
            <a:r>
              <a:rPr lang="it-IT" dirty="0" err="1"/>
              <a:t>Librium</a:t>
            </a:r>
            <a:r>
              <a:rPr lang="it-IT" dirty="0"/>
              <a:t>, Valium, </a:t>
            </a:r>
            <a:r>
              <a:rPr lang="it-IT" dirty="0" err="1"/>
              <a:t>Rivotril</a:t>
            </a:r>
            <a:r>
              <a:rPr lang="it-IT" dirty="0"/>
              <a:t>.</a:t>
            </a:r>
          </a:p>
        </p:txBody>
      </p:sp>
    </p:spTree>
    <p:extLst>
      <p:ext uri="{BB962C8B-B14F-4D97-AF65-F5344CB8AC3E}">
        <p14:creationId xmlns:p14="http://schemas.microsoft.com/office/powerpoint/2010/main" val="850998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DCD6EE-CEB3-69E2-B490-DB252C18D2BF}"/>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Effetti collaterali degli antipsicotici atipici: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99EDE03-621A-003A-6FB2-0BC293FA5DA9}"/>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1.	Effetti metabolici ed aumento di peso: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 particolare con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olanzapina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clozapina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2.	Sedazione: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Alcuni antipsicotici atipici,(</a:t>
            </a:r>
            <a:r>
              <a:rPr lang="it-IT" kern="100" dirty="0">
                <a:latin typeface="Calibri" panose="020F0502020204030204" pitchFamily="34" charset="0"/>
                <a:ea typeface="Times New Roman" panose="02020603050405020304" pitchFamily="18" charset="0"/>
                <a:cs typeface="Times New Roman" panose="02020603050405020304" pitchFamily="18" charset="0"/>
              </a:rPr>
              <a:t>es </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quetiapina), possono causare una forte sedazione, il che può essere utile in pazienti molto agitati, ma </a:t>
            </a:r>
            <a:r>
              <a:rPr lang="it-IT" kern="100" dirty="0">
                <a:latin typeface="Calibri" panose="020F0502020204030204" pitchFamily="34" charset="0"/>
                <a:ea typeface="Times New Roman" panose="02020603050405020304" pitchFamily="18" charset="0"/>
                <a:cs typeface="Times New Roman" panose="02020603050405020304" pitchFamily="18" charset="0"/>
              </a:rPr>
              <a:t>causare problemi con altri pazienti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2004266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DD2CAC-E733-24F1-B362-BAC54D1A868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DCB84A-8355-A563-24CF-7E3CE02CC317}"/>
              </a:ext>
            </a:extLst>
          </p:cNvPr>
          <p:cNvSpPr>
            <a:spLocks noGrp="1"/>
          </p:cNvSpPr>
          <p:nvPr>
            <p:ph idx="1"/>
          </p:nvPr>
        </p:nvSpPr>
        <p:spPr/>
        <p:txBody>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3.	</a:t>
            </a:r>
            <a:r>
              <a:rPr lang="it-IT" kern="100" dirty="0">
                <a:latin typeface="Calibri" panose="020F0502020204030204" pitchFamily="34" charset="0"/>
                <a:ea typeface="Times New Roman" panose="02020603050405020304" pitchFamily="18" charset="0"/>
                <a:cs typeface="Times New Roman" panose="02020603050405020304" pitchFamily="18" charset="0"/>
              </a:rPr>
              <a:t>Alterazioni nella funzionalità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cardiaca.</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Alcuni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antipsicotici atipici (ad es.,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ziprasidone</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possono prolungare l’intervallo QT, aumentando il rischio di aritmie cardiache. È necessario monitorare regolarmente l’ECG nei pazienti a rischio.</a:t>
            </a:r>
          </a:p>
          <a:p>
            <a:pPr lvl="1"/>
            <a:r>
              <a:rPr lang="it-IT" kern="100" dirty="0">
                <a:latin typeface="Calibri" panose="020F0502020204030204" pitchFamily="34" charset="0"/>
                <a:ea typeface="Times New Roman" panose="02020603050405020304" pitchFamily="18" charset="0"/>
                <a:cs typeface="Times New Roman" panose="02020603050405020304" pitchFamily="18" charset="0"/>
              </a:rPr>
              <a:t>4. riduzione dei globuli bianchi</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(Agranulocitosi) </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clozapina</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sebbene molto efficace per la schizofrenia resistente, richiede un monitoraggio regolare dei globuli bianchi per il rischio di agranulocitosi, una condizione potenzialmente fatale.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41980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a:bodyPr>
          <a:lstStyle/>
          <a:p>
            <a:r>
              <a:rPr lang="it-IT" b="1" i="1" dirty="0">
                <a:solidFill>
                  <a:schemeClr val="tx1"/>
                </a:solidFill>
              </a:rPr>
              <a:t>Meccanismo d'azione</a:t>
            </a:r>
            <a:br>
              <a:rPr lang="it-IT" b="1" i="1" dirty="0">
                <a:solidFill>
                  <a:schemeClr val="tx1"/>
                </a:solidFill>
                <a:latin typeface="Comic Sans MS" pitchFamily="66" charset="0"/>
              </a:rPr>
            </a:br>
            <a:endParaRPr lang="it-IT" dirty="0">
              <a:latin typeface="Comic Sans MS" pitchFamily="66" charset="0"/>
            </a:endParaRPr>
          </a:p>
        </p:txBody>
      </p:sp>
      <p:sp>
        <p:nvSpPr>
          <p:cNvPr id="58371" name="Rectangle 3"/>
          <p:cNvSpPr>
            <a:spLocks noGrp="1" noChangeArrowheads="1"/>
          </p:cNvSpPr>
          <p:nvPr>
            <p:ph type="body" idx="1"/>
          </p:nvPr>
        </p:nvSpPr>
        <p:spPr>
          <a:xfrm>
            <a:off x="1828800" y="1600200"/>
            <a:ext cx="8610600" cy="4495800"/>
          </a:xfrm>
        </p:spPr>
        <p:txBody>
          <a:bodyPr>
            <a:normAutofit/>
          </a:bodyPr>
          <a:lstStyle/>
          <a:p>
            <a:pPr>
              <a:buFontTx/>
              <a:buNone/>
            </a:pPr>
            <a:r>
              <a:rPr lang="it-IT" dirty="0">
                <a:latin typeface="Comic Sans MS" pitchFamily="66" charset="0"/>
              </a:rPr>
              <a:t> </a:t>
            </a:r>
            <a:r>
              <a:rPr lang="it-IT" dirty="0">
                <a:latin typeface="+mj-lt"/>
              </a:rPr>
              <a:t>Antagonizzano la dopamina ed agiscono sulla serotonina</a:t>
            </a:r>
          </a:p>
          <a:p>
            <a:pPr>
              <a:buFontTx/>
              <a:buNone/>
            </a:pPr>
            <a:r>
              <a:rPr lang="it-IT" dirty="0">
                <a:latin typeface="+mj-lt"/>
              </a:rPr>
              <a:t>Dopamina neurotrasmettitore della creatività</a:t>
            </a:r>
          </a:p>
          <a:p>
            <a:pPr>
              <a:buFontTx/>
              <a:buNone/>
            </a:pPr>
            <a:r>
              <a:rPr lang="it-IT" dirty="0">
                <a:latin typeface="+mj-lt"/>
              </a:rPr>
              <a:t>Lo schizofrenico in fase acuta è molto creativo (crea voci, interpretazioni) spesso disegna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DOPAMINA</a:t>
            </a:r>
          </a:p>
        </p:txBody>
      </p:sp>
      <p:sp>
        <p:nvSpPr>
          <p:cNvPr id="3" name="Segnaposto contenuto 2"/>
          <p:cNvSpPr>
            <a:spLocks noGrp="1"/>
          </p:cNvSpPr>
          <p:nvPr>
            <p:ph idx="1"/>
          </p:nvPr>
        </p:nvSpPr>
        <p:spPr/>
        <p:txBody>
          <a:bodyPr/>
          <a:lstStyle/>
          <a:p>
            <a:r>
              <a:rPr lang="it-IT" dirty="0"/>
              <a:t>100 psicotico</a:t>
            </a:r>
          </a:p>
          <a:p>
            <a:r>
              <a:rPr lang="it-IT" dirty="0"/>
              <a:t>80 artista</a:t>
            </a:r>
          </a:p>
          <a:p>
            <a:r>
              <a:rPr lang="it-IT" dirty="0"/>
              <a:t>30-70 normale</a:t>
            </a:r>
          </a:p>
          <a:p>
            <a:r>
              <a:rPr lang="it-IT" dirty="0"/>
              <a:t>10-30 depresso</a:t>
            </a:r>
          </a:p>
          <a:p>
            <a:r>
              <a:rPr lang="it-IT" dirty="0"/>
              <a:t>5 coma</a:t>
            </a:r>
          </a:p>
          <a:p>
            <a:r>
              <a:rPr lang="it-IT" dirty="0"/>
              <a:t>Gli antipsicotici diminuiscono la dopamina possono indurre depressione Parkinsonismo ed aumento prolattina</a:t>
            </a:r>
          </a:p>
        </p:txBody>
      </p:sp>
      <p:sp>
        <p:nvSpPr>
          <p:cNvPr id="6" name="CasellaDiTesto 5"/>
          <p:cNvSpPr txBox="1"/>
          <p:nvPr/>
        </p:nvSpPr>
        <p:spPr>
          <a:xfrm>
            <a:off x="2423593" y="198884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263533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 riduzione della attività della dopamina comporta un aumento della prolattina (può comparire galattorrea)</a:t>
            </a:r>
          </a:p>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r>
              <a:rPr lang="it-IT" b="1" i="1" dirty="0">
                <a:solidFill>
                  <a:schemeClr val="tx1"/>
                </a:solidFill>
              </a:rPr>
              <a:t>Farmacocinetica</a:t>
            </a:r>
            <a:br>
              <a:rPr lang="it-IT" b="1" i="1" dirty="0">
                <a:solidFill>
                  <a:schemeClr val="tx1"/>
                </a:solidFill>
              </a:rPr>
            </a:br>
            <a:endParaRPr lang="it-IT" b="1" i="1" dirty="0"/>
          </a:p>
        </p:txBody>
      </p:sp>
      <p:sp>
        <p:nvSpPr>
          <p:cNvPr id="40963" name="Rectangle 3"/>
          <p:cNvSpPr>
            <a:spLocks noGrp="1" noChangeArrowheads="1"/>
          </p:cNvSpPr>
          <p:nvPr>
            <p:ph type="body" idx="1"/>
          </p:nvPr>
        </p:nvSpPr>
        <p:spPr>
          <a:xfrm>
            <a:off x="2362200" y="1676400"/>
            <a:ext cx="7772400" cy="4724400"/>
          </a:xfrm>
        </p:spPr>
        <p:txBody>
          <a:bodyPr/>
          <a:lstStyle/>
          <a:p>
            <a:pPr>
              <a:buFontTx/>
              <a:buNone/>
            </a:pPr>
            <a:endParaRPr lang="it-IT" dirty="0">
              <a:latin typeface="Comic Sans MS" pitchFamily="66" charset="0"/>
            </a:endParaRPr>
          </a:p>
          <a:p>
            <a:pPr>
              <a:buFontTx/>
              <a:buNone/>
            </a:pPr>
            <a:r>
              <a:rPr lang="it-IT" dirty="0">
                <a:latin typeface="+mj-lt"/>
              </a:rPr>
              <a:t>Buon assorbimento per via orale</a:t>
            </a:r>
          </a:p>
          <a:p>
            <a:pPr>
              <a:buFontTx/>
              <a:buNone/>
            </a:pPr>
            <a:endParaRPr lang="it-IT" dirty="0">
              <a:latin typeface="+mj-lt"/>
            </a:endParaRPr>
          </a:p>
          <a:p>
            <a:pPr>
              <a:buFontTx/>
              <a:buNone/>
            </a:pPr>
            <a:r>
              <a:rPr lang="it-IT" dirty="0">
                <a:latin typeface="+mj-lt"/>
              </a:rPr>
              <a:t>Si legano ai tessuti grassi</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fecale ed urinaria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2209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p>
          <a:p>
            <a:pPr>
              <a:buFontTx/>
              <a:buNone/>
            </a:pPr>
            <a:r>
              <a:rPr lang="it-IT" dirty="0" err="1">
                <a:latin typeface="+mj-lt"/>
              </a:rPr>
              <a:t>Possibii</a:t>
            </a:r>
            <a:r>
              <a:rPr lang="it-IT" dirty="0">
                <a:latin typeface="+mj-lt"/>
              </a:rPr>
              <a:t> effetti a livello cardiaco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a:bodyPr>
          <a:lstStyle/>
          <a:p>
            <a:r>
              <a:rPr lang="it-IT" b="1" i="1" dirty="0">
                <a:latin typeface="Comic Sans MS" pitchFamily="66" charset="0"/>
              </a:rPr>
              <a:t>RIEPILOGO USO ANTIPSICOTICI</a:t>
            </a:r>
            <a:br>
              <a:rPr lang="it-IT" b="1" i="1" dirty="0">
                <a:solidFill>
                  <a:schemeClr val="tx1"/>
                </a:solidFill>
                <a:latin typeface="Comic Sans MS" pitchFamily="66" charset="0"/>
              </a:rPr>
            </a:br>
            <a:endParaRPr lang="it-IT" dirty="0">
              <a:latin typeface="Comic Sans MS" pitchFamily="66" charset="0"/>
            </a:endParaRPr>
          </a:p>
        </p:txBody>
      </p:sp>
      <p:sp>
        <p:nvSpPr>
          <p:cNvPr id="59395" name="Rectangle 3"/>
          <p:cNvSpPr>
            <a:spLocks noGrp="1" noChangeArrowheads="1"/>
          </p:cNvSpPr>
          <p:nvPr>
            <p:ph type="body" idx="1"/>
          </p:nvPr>
        </p:nvSpPr>
        <p:spPr>
          <a:xfrm>
            <a:off x="1752600" y="990600"/>
            <a:ext cx="8915400" cy="5105400"/>
          </a:xfrm>
        </p:spPr>
        <p:txBody>
          <a:bodyPr>
            <a:normAutofit fontScale="55000" lnSpcReduction="20000"/>
          </a:bodyPr>
          <a:lstStyle/>
          <a:p>
            <a:pPr>
              <a:buFontTx/>
              <a:buNone/>
            </a:pPr>
            <a:endParaRPr lang="it-IT" dirty="0">
              <a:latin typeface="Comic Sans MS" pitchFamily="66" charset="0"/>
            </a:endParaRPr>
          </a:p>
          <a:p>
            <a:pPr>
              <a:buFontTx/>
              <a:buNone/>
            </a:pPr>
            <a:r>
              <a:rPr lang="it-IT" dirty="0" err="1">
                <a:latin typeface="+mj-lt"/>
              </a:rPr>
              <a:t>Fenotiazine</a:t>
            </a:r>
            <a:r>
              <a:rPr lang="it-IT" dirty="0">
                <a:latin typeface="+mj-lt"/>
              </a:rPr>
              <a:t>  	</a:t>
            </a:r>
            <a:r>
              <a:rPr lang="it-IT" dirty="0" err="1">
                <a:latin typeface="+mj-lt"/>
              </a:rPr>
              <a:t>Cloropromazina</a:t>
            </a:r>
            <a:r>
              <a:rPr lang="it-IT" dirty="0">
                <a:latin typeface="+mj-lt"/>
              </a:rPr>
              <a:t> 	</a:t>
            </a:r>
            <a:r>
              <a:rPr lang="it-IT" dirty="0" err="1">
                <a:latin typeface="+mj-lt"/>
              </a:rPr>
              <a:t>Largactil</a:t>
            </a:r>
            <a:r>
              <a:rPr lang="it-IT" dirty="0">
                <a:latin typeface="+mj-lt"/>
              </a:rPr>
              <a:t> 	Molto sedativo                               </a:t>
            </a:r>
          </a:p>
          <a:p>
            <a:pPr>
              <a:buFontTx/>
              <a:buNone/>
            </a:pPr>
            <a:r>
              <a:rPr lang="it-IT" dirty="0" err="1">
                <a:latin typeface="+mj-lt"/>
              </a:rPr>
              <a:t>Butirrofenoni</a:t>
            </a:r>
            <a:r>
              <a:rPr lang="it-IT" dirty="0">
                <a:latin typeface="+mj-lt"/>
              </a:rPr>
              <a:t>      	</a:t>
            </a:r>
            <a:r>
              <a:rPr lang="it-IT" dirty="0" err="1">
                <a:latin typeface="+mj-lt"/>
              </a:rPr>
              <a:t>Aloperidolo</a:t>
            </a:r>
            <a:r>
              <a:rPr lang="it-IT" dirty="0">
                <a:latin typeface="+mj-lt"/>
              </a:rPr>
              <a:t>, </a:t>
            </a:r>
            <a:r>
              <a:rPr lang="it-IT" dirty="0" err="1">
                <a:latin typeface="+mj-lt"/>
              </a:rPr>
              <a:t>Serenase</a:t>
            </a:r>
            <a:r>
              <a:rPr lang="it-IT" dirty="0">
                <a:latin typeface="+mj-lt"/>
              </a:rPr>
              <a:t>, </a:t>
            </a:r>
            <a:r>
              <a:rPr lang="it-IT" dirty="0" err="1">
                <a:latin typeface="+mj-lt"/>
              </a:rPr>
              <a:t>haldol</a:t>
            </a:r>
            <a:r>
              <a:rPr lang="it-IT" dirty="0">
                <a:latin typeface="+mj-lt"/>
              </a:rPr>
              <a:t>	Parkinsonismi ad alte dosi</a:t>
            </a:r>
          </a:p>
          <a:p>
            <a:pPr>
              <a:buFontTx/>
              <a:buNone/>
            </a:pPr>
            <a:r>
              <a:rPr lang="it-IT" dirty="0" err="1">
                <a:latin typeface="+mj-lt"/>
              </a:rPr>
              <a:t>Sulpiridi</a:t>
            </a:r>
            <a:r>
              <a:rPr lang="it-IT" dirty="0">
                <a:latin typeface="+mj-lt"/>
              </a:rPr>
              <a:t>		</a:t>
            </a:r>
            <a:r>
              <a:rPr lang="it-IT" dirty="0" err="1">
                <a:latin typeface="+mj-lt"/>
              </a:rPr>
              <a:t>Dobren</a:t>
            </a:r>
            <a:r>
              <a:rPr lang="it-IT" dirty="0">
                <a:latin typeface="+mj-lt"/>
              </a:rPr>
              <a:t>, </a:t>
            </a:r>
            <a:r>
              <a:rPr lang="it-IT" dirty="0" err="1">
                <a:latin typeface="+mj-lt"/>
              </a:rPr>
              <a:t>championil</a:t>
            </a:r>
            <a:r>
              <a:rPr lang="it-IT" dirty="0">
                <a:latin typeface="+mj-lt"/>
              </a:rPr>
              <a:t> , </a:t>
            </a:r>
            <a:r>
              <a:rPr lang="it-IT" dirty="0" err="1">
                <a:latin typeface="+mj-lt"/>
              </a:rPr>
              <a:t>deniban</a:t>
            </a:r>
            <a:r>
              <a:rPr lang="it-IT" dirty="0">
                <a:latin typeface="+mj-lt"/>
              </a:rPr>
              <a:t>  	Enorme aumento di prolattina                 </a:t>
            </a:r>
          </a:p>
          <a:p>
            <a:pPr>
              <a:buFontTx/>
              <a:buNone/>
            </a:pPr>
            <a:endParaRPr lang="it-IT" dirty="0">
              <a:latin typeface="+mj-lt"/>
            </a:endParaRPr>
          </a:p>
          <a:p>
            <a:pPr>
              <a:buFontTx/>
              <a:buNone/>
            </a:pPr>
            <a:r>
              <a:rPr lang="it-IT" dirty="0">
                <a:latin typeface="+mj-lt"/>
              </a:rPr>
              <a:t>Altri                        </a:t>
            </a:r>
          </a:p>
          <a:p>
            <a:pPr>
              <a:buFontTx/>
              <a:buNone/>
            </a:pPr>
            <a:r>
              <a:rPr lang="it-IT" dirty="0" err="1">
                <a:latin typeface="+mj-lt"/>
              </a:rPr>
              <a:t>Clotiapina</a:t>
            </a:r>
            <a:r>
              <a:rPr lang="it-IT" dirty="0">
                <a:latin typeface="+mj-lt"/>
              </a:rPr>
              <a:t>		</a:t>
            </a:r>
            <a:r>
              <a:rPr lang="it-IT" dirty="0" err="1">
                <a:latin typeface="+mj-lt"/>
              </a:rPr>
              <a:t>Entumin</a:t>
            </a:r>
            <a:r>
              <a:rPr lang="it-IT" dirty="0">
                <a:latin typeface="+mj-lt"/>
              </a:rPr>
              <a:t>			molto sedativo</a:t>
            </a:r>
          </a:p>
          <a:p>
            <a:pPr>
              <a:buFontTx/>
              <a:buNone/>
            </a:pPr>
            <a:r>
              <a:rPr lang="it-IT" dirty="0" err="1">
                <a:latin typeface="+mj-lt"/>
              </a:rPr>
              <a:t>Zuclopentixolo</a:t>
            </a:r>
            <a:r>
              <a:rPr lang="it-IT" dirty="0">
                <a:latin typeface="+mj-lt"/>
              </a:rPr>
              <a:t> 	</a:t>
            </a:r>
            <a:r>
              <a:rPr lang="it-IT" dirty="0" err="1">
                <a:latin typeface="+mj-lt"/>
              </a:rPr>
              <a:t>Clopizol</a:t>
            </a:r>
            <a:r>
              <a:rPr lang="it-IT" dirty="0">
                <a:latin typeface="+mj-lt"/>
              </a:rPr>
              <a:t>  			 sedativo, usare con prudenza negli anziani                                  </a:t>
            </a:r>
          </a:p>
          <a:p>
            <a:pPr>
              <a:buFontTx/>
              <a:buNone/>
            </a:pPr>
            <a:endParaRPr lang="it-IT" dirty="0">
              <a:latin typeface="+mj-lt"/>
            </a:endParaRPr>
          </a:p>
          <a:p>
            <a:pPr>
              <a:buFontTx/>
              <a:buNone/>
            </a:pPr>
            <a:r>
              <a:rPr lang="it-IT" dirty="0">
                <a:latin typeface="+mj-lt"/>
              </a:rPr>
              <a:t>Atipici                                           </a:t>
            </a:r>
          </a:p>
          <a:p>
            <a:pPr>
              <a:buFontTx/>
              <a:buNone/>
            </a:pPr>
            <a:r>
              <a:rPr lang="it-IT" dirty="0">
                <a:latin typeface="+mj-lt"/>
              </a:rPr>
              <a:t> </a:t>
            </a:r>
            <a:r>
              <a:rPr lang="it-IT" dirty="0" err="1">
                <a:latin typeface="+mj-lt"/>
              </a:rPr>
              <a:t>Risperidone</a:t>
            </a:r>
            <a:r>
              <a:rPr lang="it-IT" dirty="0">
                <a:latin typeface="+mj-lt"/>
              </a:rPr>
              <a:t>,  	</a:t>
            </a:r>
            <a:r>
              <a:rPr lang="it-IT" dirty="0" err="1">
                <a:latin typeface="+mj-lt"/>
              </a:rPr>
              <a:t>Risperdal</a:t>
            </a:r>
            <a:r>
              <a:rPr lang="it-IT" dirty="0">
                <a:latin typeface="+mj-lt"/>
              </a:rPr>
              <a:t>			utilizzabile con bambini, aumenta peso e prolattina</a:t>
            </a:r>
          </a:p>
          <a:p>
            <a:pPr>
              <a:buFontTx/>
              <a:buNone/>
            </a:pPr>
            <a:r>
              <a:rPr lang="it-IT" dirty="0" err="1">
                <a:latin typeface="+mj-lt"/>
              </a:rPr>
              <a:t>Clozapina</a:t>
            </a:r>
            <a:r>
              <a:rPr lang="it-IT" dirty="0">
                <a:latin typeface="+mj-lt"/>
              </a:rPr>
              <a:t>, 		</a:t>
            </a:r>
            <a:r>
              <a:rPr lang="it-IT" dirty="0" err="1">
                <a:latin typeface="+mj-lt"/>
              </a:rPr>
              <a:t>Leponex</a:t>
            </a:r>
            <a:r>
              <a:rPr lang="it-IT" dirty="0">
                <a:latin typeface="+mj-lt"/>
              </a:rPr>
              <a:t>			 molto efficace ma può bloccare i globuli bianchi</a:t>
            </a:r>
          </a:p>
          <a:p>
            <a:pPr>
              <a:buFontTx/>
              <a:buNone/>
            </a:pPr>
            <a:r>
              <a:rPr lang="it-IT" dirty="0" err="1">
                <a:latin typeface="+mj-lt"/>
              </a:rPr>
              <a:t>Olanzapina</a:t>
            </a:r>
            <a:r>
              <a:rPr lang="it-IT" dirty="0">
                <a:latin typeface="+mj-lt"/>
              </a:rPr>
              <a:t>, 	</a:t>
            </a:r>
            <a:r>
              <a:rPr lang="it-IT" dirty="0" err="1">
                <a:latin typeface="+mj-lt"/>
              </a:rPr>
              <a:t>Zyprexa</a:t>
            </a:r>
            <a:r>
              <a:rPr lang="it-IT" dirty="0">
                <a:latin typeface="+mj-lt"/>
              </a:rPr>
              <a:t>			fa ingrassare, sedativo</a:t>
            </a:r>
          </a:p>
          <a:p>
            <a:pPr>
              <a:buFontTx/>
              <a:buNone/>
            </a:pPr>
            <a:r>
              <a:rPr lang="it-IT" dirty="0">
                <a:latin typeface="+mj-lt"/>
              </a:rPr>
              <a:t>Quetiapina, 	</a:t>
            </a:r>
            <a:r>
              <a:rPr lang="it-IT" dirty="0" err="1">
                <a:latin typeface="+mj-lt"/>
              </a:rPr>
              <a:t>Seroquel</a:t>
            </a:r>
            <a:r>
              <a:rPr lang="it-IT" dirty="0">
                <a:latin typeface="+mj-lt"/>
              </a:rPr>
              <a:t>			stabilizza ‘umore, sedativo</a:t>
            </a:r>
          </a:p>
          <a:p>
            <a:pPr>
              <a:buFontTx/>
              <a:buNone/>
            </a:pPr>
            <a:r>
              <a:rPr lang="it-IT" dirty="0" err="1">
                <a:latin typeface="+mj-lt"/>
              </a:rPr>
              <a:t>Aripiprazolo</a:t>
            </a:r>
            <a:r>
              <a:rPr lang="it-IT" dirty="0">
                <a:latin typeface="+mj-lt"/>
              </a:rPr>
              <a:t>              	</a:t>
            </a:r>
            <a:r>
              <a:rPr lang="it-IT" dirty="0" err="1">
                <a:latin typeface="+mj-lt"/>
              </a:rPr>
              <a:t>Abilify</a:t>
            </a:r>
            <a:r>
              <a:rPr lang="it-IT" dirty="0">
                <a:latin typeface="+mj-lt"/>
              </a:rPr>
              <a:t>			poco sedativo, attivante pochi sintomi parkinsoniani</a:t>
            </a:r>
          </a:p>
          <a:p>
            <a:pPr>
              <a:buFontTx/>
              <a:buNone/>
            </a:pPr>
            <a:r>
              <a:rPr lang="it-IT" dirty="0">
                <a:latin typeface="+mj-lt"/>
              </a:rPr>
              <a:t>                    </a:t>
            </a:r>
          </a:p>
          <a:p>
            <a:pPr>
              <a:buFontTx/>
              <a:buNone/>
            </a:pPr>
            <a:r>
              <a:rPr lang="it-IT" dirty="0">
                <a:latin typeface="+mj-lt"/>
              </a:rPr>
              <a:t>Alta potenza e bassa potenza;  </a:t>
            </a:r>
          </a:p>
          <a:p>
            <a:pPr>
              <a:buFontTx/>
              <a:buNone/>
            </a:pPr>
            <a:endParaRPr lang="it-IT" dirty="0"/>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8061D2-656D-B58C-9859-039461CB46A0}"/>
              </a:ext>
            </a:extLst>
          </p:cNvPr>
          <p:cNvSpPr>
            <a:spLocks noGrp="1"/>
          </p:cNvSpPr>
          <p:nvPr>
            <p:ph type="title"/>
          </p:nvPr>
        </p:nvSpPr>
        <p:spPr/>
        <p:txBody>
          <a:bodyPr/>
          <a:lstStyle/>
          <a:p>
            <a:r>
              <a:rPr lang="it-IT" dirty="0"/>
              <a:t>ANTIPSICOTICI NEL DISTURBO BIPOLARE</a:t>
            </a:r>
          </a:p>
        </p:txBody>
      </p:sp>
      <p:sp>
        <p:nvSpPr>
          <p:cNvPr id="3" name="Segnaposto contenuto 2">
            <a:extLst>
              <a:ext uri="{FF2B5EF4-FFF2-40B4-BE49-F238E27FC236}">
                <a16:creationId xmlns:a16="http://schemas.microsoft.com/office/drawing/2014/main" id="{E4FF25FB-BFC9-903B-234D-3C2911C5B736}"/>
              </a:ext>
            </a:extLst>
          </p:cNvPr>
          <p:cNvSpPr>
            <a:spLocks noGrp="1"/>
          </p:cNvSpPr>
          <p:nvPr>
            <p:ph idx="1"/>
          </p:nvPr>
        </p:nvSpPr>
        <p:spPr/>
        <p:txBody>
          <a:bodyPr>
            <a:normAutofit fontScale="92500" lnSpcReduction="20000"/>
          </a:bodyPr>
          <a:lstStyle/>
          <a:p>
            <a:r>
              <a:rPr lang="it-IT" dirty="0"/>
              <a:t>ARIPIPRAZOLO	</a:t>
            </a:r>
            <a:r>
              <a:rPr lang="it-IT" dirty="0" err="1"/>
              <a:t>Abilify</a:t>
            </a:r>
            <a:r>
              <a:rPr lang="it-IT" dirty="0"/>
              <a:t>		BM TM DM </a:t>
            </a:r>
          </a:p>
          <a:p>
            <a:r>
              <a:rPr lang="it-IT" dirty="0"/>
              <a:t>ASENAPINA	</a:t>
            </a:r>
            <a:r>
              <a:rPr lang="it-IT" dirty="0" err="1"/>
              <a:t>Sicrest</a:t>
            </a:r>
            <a:r>
              <a:rPr lang="it-IT" dirty="0"/>
              <a:t>	MMX BM TM</a:t>
            </a:r>
          </a:p>
          <a:p>
            <a:r>
              <a:rPr lang="it-IT" dirty="0"/>
              <a:t>BREXPIPRAZOLO	</a:t>
            </a:r>
            <a:r>
              <a:rPr lang="it-IT" dirty="0" err="1"/>
              <a:t>Rxulti</a:t>
            </a:r>
            <a:r>
              <a:rPr lang="it-IT" dirty="0"/>
              <a:t>		DM</a:t>
            </a:r>
          </a:p>
          <a:p>
            <a:r>
              <a:rPr lang="it-IT" dirty="0"/>
              <a:t>CARIPRAZINA	</a:t>
            </a:r>
            <a:r>
              <a:rPr lang="it-IT" dirty="0" err="1"/>
              <a:t>Reagila</a:t>
            </a:r>
            <a:r>
              <a:rPr lang="it-IT" dirty="0"/>
              <a:t>	MMX BD BM</a:t>
            </a:r>
          </a:p>
          <a:p>
            <a:r>
              <a:rPr lang="it-IT" dirty="0"/>
              <a:t>LURASIDONE	</a:t>
            </a:r>
            <a:r>
              <a:rPr lang="it-IT" dirty="0" err="1"/>
              <a:t>Latuda</a:t>
            </a:r>
            <a:r>
              <a:rPr lang="it-IT" dirty="0"/>
              <a:t>	MMX	BD	</a:t>
            </a:r>
          </a:p>
          <a:p>
            <a:r>
              <a:rPr lang="it-IT" dirty="0"/>
              <a:t>OLANZAPINA	</a:t>
            </a:r>
            <a:r>
              <a:rPr lang="it-IT" dirty="0" err="1"/>
              <a:t>Zyprexa</a:t>
            </a:r>
            <a:r>
              <a:rPr lang="it-IT" dirty="0"/>
              <a:t>	MMX BD con fluoxetina BM TM DM</a:t>
            </a:r>
          </a:p>
          <a:p>
            <a:r>
              <a:rPr lang="it-IT" dirty="0"/>
              <a:t>QUETIAPINA	</a:t>
            </a:r>
            <a:r>
              <a:rPr lang="it-IT" dirty="0" err="1"/>
              <a:t>Seroquel</a:t>
            </a:r>
            <a:r>
              <a:rPr lang="it-IT" dirty="0"/>
              <a:t>	MMX BD BM TM DM</a:t>
            </a:r>
          </a:p>
          <a:p>
            <a:r>
              <a:rPr lang="it-IT" dirty="0"/>
              <a:t>RISPERIDONE	</a:t>
            </a:r>
            <a:r>
              <a:rPr lang="it-IT" dirty="0" err="1"/>
              <a:t>risperdal</a:t>
            </a:r>
            <a:r>
              <a:rPr lang="it-IT" dirty="0"/>
              <a:t>	BM TM</a:t>
            </a:r>
          </a:p>
          <a:p>
            <a:r>
              <a:rPr lang="it-IT" dirty="0"/>
              <a:t>ZIPRASIDONE	</a:t>
            </a:r>
            <a:r>
              <a:rPr lang="it-IT" dirty="0" err="1"/>
              <a:t>zeldox</a:t>
            </a:r>
            <a:r>
              <a:rPr lang="it-IT" dirty="0"/>
              <a:t>		MMX BM TM</a:t>
            </a:r>
          </a:p>
          <a:p>
            <a:r>
              <a:rPr lang="it-IT" dirty="0"/>
              <a:t>LEGENDA: MMX stati misti  BM </a:t>
            </a:r>
            <a:r>
              <a:rPr lang="it-IT" dirty="0" err="1"/>
              <a:t>maniacalità,BD</a:t>
            </a:r>
            <a:r>
              <a:rPr lang="it-IT" dirty="0"/>
              <a:t> fase depressa, TM Terapia </a:t>
            </a:r>
            <a:r>
              <a:rPr lang="it-IT" dirty="0" err="1"/>
              <a:t>mantenim</a:t>
            </a:r>
            <a:r>
              <a:rPr lang="it-IT" dirty="0"/>
              <a:t> DM depressione maggiore</a:t>
            </a:r>
          </a:p>
        </p:txBody>
      </p:sp>
    </p:spTree>
    <p:extLst>
      <p:ext uri="{BB962C8B-B14F-4D97-AF65-F5344CB8AC3E}">
        <p14:creationId xmlns:p14="http://schemas.microsoft.com/office/powerpoint/2010/main" val="376740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38B377-9BD6-C61C-33E9-52D0DA216541}"/>
              </a:ext>
            </a:extLst>
          </p:cNvPr>
          <p:cNvSpPr>
            <a:spLocks noGrp="1"/>
          </p:cNvSpPr>
          <p:nvPr>
            <p:ph type="title"/>
          </p:nvPr>
        </p:nvSpPr>
        <p:spPr/>
        <p:txBody>
          <a:bodyPr/>
          <a:lstStyle/>
          <a:p>
            <a:r>
              <a:rPr lang="it-IT" dirty="0"/>
              <a:t>ANTIPSICOTICI ED AUMENTO PONDERALE</a:t>
            </a:r>
          </a:p>
        </p:txBody>
      </p:sp>
      <p:sp>
        <p:nvSpPr>
          <p:cNvPr id="3" name="Segnaposto contenuto 2">
            <a:extLst>
              <a:ext uri="{FF2B5EF4-FFF2-40B4-BE49-F238E27FC236}">
                <a16:creationId xmlns:a16="http://schemas.microsoft.com/office/drawing/2014/main" id="{4CAFE789-6ACC-2F80-4C24-3E14CF9B282D}"/>
              </a:ext>
            </a:extLst>
          </p:cNvPr>
          <p:cNvSpPr>
            <a:spLocks noGrp="1"/>
          </p:cNvSpPr>
          <p:nvPr>
            <p:ph idx="1"/>
          </p:nvPr>
        </p:nvSpPr>
        <p:spPr/>
        <p:txBody>
          <a:bodyPr/>
          <a:lstStyle/>
          <a:p>
            <a:r>
              <a:rPr lang="it-IT" dirty="0"/>
              <a:t>Aumentano appetito e riducono attività motoria, ma agiscono anche dando resistenza alla insulina e riducendo il metabolismo</a:t>
            </a:r>
          </a:p>
          <a:p>
            <a:r>
              <a:rPr lang="it-IT" dirty="0" err="1"/>
              <a:t>Traquelli</a:t>
            </a:r>
            <a:r>
              <a:rPr lang="it-IT" dirty="0"/>
              <a:t> </a:t>
            </a:r>
            <a:r>
              <a:rPr lang="it-IT" dirty="0" err="1"/>
              <a:t>piu</a:t>
            </a:r>
            <a:r>
              <a:rPr lang="it-IT" dirty="0"/>
              <a:t> usati il peggiore è </a:t>
            </a:r>
            <a:r>
              <a:rPr lang="it-IT" dirty="0" err="1"/>
              <a:t>olanzapina</a:t>
            </a:r>
            <a:r>
              <a:rPr lang="it-IT" dirty="0"/>
              <a:t> seguita da quetiapina, </a:t>
            </a:r>
            <a:r>
              <a:rPr lang="it-IT" dirty="0" err="1"/>
              <a:t>risperidone</a:t>
            </a:r>
            <a:r>
              <a:rPr lang="it-IT" dirty="0"/>
              <a:t> </a:t>
            </a:r>
            <a:r>
              <a:rPr lang="it-IT" dirty="0" err="1"/>
              <a:t>aripiprazolo</a:t>
            </a:r>
            <a:r>
              <a:rPr lang="it-IT" dirty="0"/>
              <a:t> e </a:t>
            </a:r>
            <a:r>
              <a:rPr lang="it-IT" dirty="0" err="1"/>
              <a:t>aloperidolo</a:t>
            </a:r>
            <a:r>
              <a:rPr lang="it-IT" dirty="0"/>
              <a:t> stesso andamento per il rischio di diabete</a:t>
            </a:r>
          </a:p>
        </p:txBody>
      </p:sp>
    </p:spTree>
    <p:extLst>
      <p:ext uri="{BB962C8B-B14F-4D97-AF65-F5344CB8AC3E}">
        <p14:creationId xmlns:p14="http://schemas.microsoft.com/office/powerpoint/2010/main" val="1875168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14B0F-8ECD-FDA0-9A1C-4EE9ECF66B7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BD0466B-C3F7-E733-D2A3-DF37989542E3}"/>
              </a:ext>
            </a:extLst>
          </p:cNvPr>
          <p:cNvSpPr>
            <a:spLocks noGrp="1"/>
          </p:cNvSpPr>
          <p:nvPr>
            <p:ph idx="1"/>
          </p:nvPr>
        </p:nvSpPr>
        <p:spPr/>
        <p:txBody>
          <a:bodyPr>
            <a:normAutofit/>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Gli ansiolitici ed in particolare le benzodiazepine, sono una classe di farmaci utilizzati principalmente per ridurre l’ansia e la tensione. Sono comunemente prescritti per il trattamento di disturbi d’ansia generalizzati, disturbo di panico, insonnia e in alcuni casi per disturbi psichiatrici correlati allo stress, come il disturbo post-traumatico da stress (PTSD). Gli ansiolitici agiscono sul sistema nervoso centrale prevalentemente sul GABA ed inducono un senso di rilassamento e riducendo i sintomi fisici e mentali dell’ansia. </a:t>
            </a:r>
          </a:p>
          <a:p>
            <a:endParaRPr lang="it-IT" dirty="0"/>
          </a:p>
        </p:txBody>
      </p:sp>
    </p:spTree>
    <p:extLst>
      <p:ext uri="{BB962C8B-B14F-4D97-AF65-F5344CB8AC3E}">
        <p14:creationId xmlns:p14="http://schemas.microsoft.com/office/powerpoint/2010/main" val="26571990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prodotti </a:t>
            </a:r>
            <a:r>
              <a:rPr lang="it-IT" dirty="0" err="1"/>
              <a:t>depot</a:t>
            </a:r>
            <a:r>
              <a:rPr lang="it-IT" dirty="0"/>
              <a:t> (deposito) sono iniezioni il cui effetto dura per molte settimane</a:t>
            </a:r>
          </a:p>
          <a:p>
            <a:r>
              <a:rPr lang="it-IT" dirty="0"/>
              <a:t>Basta una puntura e le voci spariscono per 20 giorni, utile per pazienti inaffidabili, ma se si sbaglia gli effetti collaterali durano a lungo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r>
              <a:rPr lang="it-IT" b="1" dirty="0">
                <a:solidFill>
                  <a:schemeClr val="tx1"/>
                </a:solidFill>
              </a:rPr>
              <a:t>Indicazioni terapeutiche</a:t>
            </a:r>
            <a:br>
              <a:rPr lang="it-IT" b="1" i="1" dirty="0">
                <a:solidFill>
                  <a:schemeClr val="tx1"/>
                </a:solidFill>
                <a:latin typeface="Comic Sans MS" pitchFamily="66" charset="0"/>
              </a:rPr>
            </a:br>
            <a:endParaRPr lang="it-IT" dirty="0">
              <a:latin typeface="Comic Sans MS" pitchFamily="66" charset="0"/>
            </a:endParaRPr>
          </a:p>
        </p:txBody>
      </p:sp>
      <p:sp>
        <p:nvSpPr>
          <p:cNvPr id="41987" name="Rectangle 3"/>
          <p:cNvSpPr>
            <a:spLocks noGrp="1" noChangeArrowheads="1"/>
          </p:cNvSpPr>
          <p:nvPr>
            <p:ph type="body" idx="1"/>
          </p:nvPr>
        </p:nvSpPr>
        <p:spPr/>
        <p:txBody>
          <a:bodyPr>
            <a:normAutofit/>
          </a:bodyPr>
          <a:lstStyle/>
          <a:p>
            <a:pPr>
              <a:buFontTx/>
              <a:buNone/>
            </a:pPr>
            <a:r>
              <a:rPr lang="it-IT" dirty="0">
                <a:latin typeface="+mj-lt"/>
              </a:rPr>
              <a:t>Patologie schizofreniche e deliranti</a:t>
            </a:r>
          </a:p>
          <a:p>
            <a:pPr>
              <a:buFontTx/>
              <a:buNone/>
            </a:pPr>
            <a:r>
              <a:rPr lang="it-IT" dirty="0">
                <a:latin typeface="+mj-lt"/>
              </a:rPr>
              <a:t>Disturbi bipolari ( eccitamento maniacale )</a:t>
            </a:r>
          </a:p>
          <a:p>
            <a:pPr>
              <a:buFontTx/>
              <a:buNone/>
            </a:pPr>
            <a:r>
              <a:rPr lang="it-IT" dirty="0">
                <a:latin typeface="+mj-lt"/>
              </a:rPr>
              <a:t>Disturbi d'ansia resistenti alle </a:t>
            </a:r>
            <a:r>
              <a:rPr lang="it-IT" dirty="0" err="1">
                <a:latin typeface="+mj-lt"/>
              </a:rPr>
              <a:t>benzodiazepine</a:t>
            </a:r>
            <a:endParaRPr lang="it-IT" dirty="0">
              <a:latin typeface="+mj-lt"/>
            </a:endParaRPr>
          </a:p>
          <a:p>
            <a:pPr>
              <a:buFontTx/>
              <a:buNone/>
            </a:pPr>
            <a:r>
              <a:rPr lang="it-IT" dirty="0">
                <a:latin typeface="+mj-lt"/>
              </a:rPr>
              <a:t>Demenze di varia natura</a:t>
            </a:r>
          </a:p>
          <a:p>
            <a:pPr>
              <a:buFontTx/>
              <a:buNone/>
            </a:pPr>
            <a:r>
              <a:rPr lang="it-IT" dirty="0">
                <a:latin typeface="+mj-lt"/>
              </a:rPr>
              <a:t>Deliri legati ad abuso di sostanze</a:t>
            </a:r>
          </a:p>
          <a:p>
            <a:pPr>
              <a:buFontTx/>
              <a:buNone/>
            </a:pPr>
            <a:r>
              <a:rPr lang="it-IT" dirty="0">
                <a:latin typeface="+mj-lt"/>
              </a:rPr>
              <a:t>Associati a antidepressivi </a:t>
            </a:r>
            <a:r>
              <a:rPr lang="it-IT" dirty="0" err="1">
                <a:latin typeface="+mj-lt"/>
              </a:rPr>
              <a:t>serotoninergici</a:t>
            </a:r>
            <a:r>
              <a:rPr lang="it-IT" dirty="0">
                <a:latin typeface="+mj-lt"/>
              </a:rPr>
              <a:t> (SSRI) nella terapia del Disturbo Ossessivo Compulsivo DOC</a:t>
            </a:r>
          </a:p>
          <a:p>
            <a:pPr>
              <a:buFontTx/>
              <a:buNone/>
            </a:pPr>
            <a:r>
              <a:rPr lang="it-IT" dirty="0">
                <a:latin typeface="+mj-lt"/>
              </a:rPr>
              <a:t>Anche in assenza di chiare dimostrazioni di utilità, disturbi di personalità, alcune forme di ritardo mentale, autismo</a:t>
            </a:r>
          </a:p>
          <a:p>
            <a:pPr>
              <a:buFontTx/>
              <a:buNone/>
            </a:pPr>
            <a:endParaRPr lang="it-IT" dirty="0">
              <a:latin typeface="Comic Sans MS" pitchFamily="66" charset="0"/>
            </a:endParaRPr>
          </a:p>
          <a:p>
            <a:pPr>
              <a:buFontTx/>
              <a:buNone/>
            </a:pPr>
            <a:endParaRPr lang="it-IT" dirty="0">
              <a:latin typeface="Comic Sans MS" pitchFamily="66"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ansiolitici in stati di ansia che non reagiscono alle BDZ</a:t>
            </a:r>
          </a:p>
          <a:p>
            <a:r>
              <a:rPr lang="it-IT" dirty="0"/>
              <a:t>In alcuni disturbi di personalità (borderline, </a:t>
            </a:r>
            <a:r>
              <a:rPr lang="it-IT" dirty="0" err="1"/>
              <a:t>schizotipico</a:t>
            </a:r>
            <a:r>
              <a:rPr lang="it-IT" dirty="0"/>
              <a:t>, paranoide)</a:t>
            </a:r>
          </a:p>
          <a:p>
            <a:r>
              <a:rPr lang="it-IT" dirty="0"/>
              <a:t>Per alcuni effetti collaterali a volte utili per il singhiozzo, per il vomito, per alcune forme di nausea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98174EE-DA1C-CB65-328E-180A643F2D8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F5E518C-4692-3CAC-77E7-3C8AD15E29F5}"/>
              </a:ext>
            </a:extLst>
          </p:cNvPr>
          <p:cNvSpPr>
            <a:spLocks noGrp="1"/>
          </p:cNvSpPr>
          <p:nvPr>
            <p:ph type="title"/>
          </p:nvPr>
        </p:nvSpPr>
        <p:spPr/>
        <p:txBody>
          <a:bodyPr>
            <a:normAutofit fontScale="90000"/>
          </a:bodyPr>
          <a:lstStyle/>
          <a:p>
            <a:r>
              <a:rPr lang="it-IT" dirty="0">
                <a:solidFill>
                  <a:srgbClr val="000000"/>
                </a:solidFill>
                <a:latin typeface="TimesNewRomanPSMT"/>
              </a:rPr>
              <a:t>TERAPIA DELLA SCHIZOFRENIA</a:t>
            </a:r>
            <a:br>
              <a:rPr lang="it-IT" dirty="0">
                <a:solidFill>
                  <a:srgbClr val="000000"/>
                </a:solidFill>
                <a:latin typeface="TimesNewRomanPSMT"/>
              </a:rPr>
            </a:br>
            <a:r>
              <a:rPr lang="it-IT" dirty="0">
                <a:solidFill>
                  <a:srgbClr val="000000"/>
                </a:solidFill>
                <a:latin typeface="TimesNewRomanPSMT"/>
              </a:rPr>
              <a:t>(tratto dagli appunti del Prof Favaretto)</a:t>
            </a:r>
            <a:br>
              <a:rPr lang="it-IT" dirty="0">
                <a:solidFill>
                  <a:srgbClr val="000000"/>
                </a:solidFill>
                <a:latin typeface="TimesNewRomanPSMT"/>
              </a:rPr>
            </a:br>
            <a:endParaRPr lang="it-IT" dirty="0"/>
          </a:p>
        </p:txBody>
      </p:sp>
      <p:sp>
        <p:nvSpPr>
          <p:cNvPr id="3" name="Segnaposto contenuto 2">
            <a:extLst>
              <a:ext uri="{FF2B5EF4-FFF2-40B4-BE49-F238E27FC236}">
                <a16:creationId xmlns:a16="http://schemas.microsoft.com/office/drawing/2014/main" id="{703AFDF8-C499-779F-20DD-FD99728959A0}"/>
              </a:ext>
            </a:extLst>
          </p:cNvPr>
          <p:cNvSpPr>
            <a:spLocks noGrp="1"/>
          </p:cNvSpPr>
          <p:nvPr>
            <p:ph idx="1"/>
          </p:nvPr>
        </p:nvSpPr>
        <p:spPr/>
        <p:txBody>
          <a:bodyPr>
            <a:normAutofit fontScale="92500" lnSpcReduction="20000"/>
          </a:bodyPr>
          <a:lstStyle/>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PIANO DI TRATTAMENTO INDIVIDUALIZZATO:</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TERAPIA FARMACOLOGICA</a:t>
            </a:r>
          </a:p>
          <a:p>
            <a:pPr algn="l"/>
            <a:r>
              <a:rPr lang="it-IT" sz="1800" b="0" i="0" u="none" strike="noStrike" baseline="0" dirty="0">
                <a:solidFill>
                  <a:srgbClr val="000000"/>
                </a:solidFill>
                <a:latin typeface="ArialMT"/>
              </a:rPr>
              <a:t>• 		</a:t>
            </a:r>
            <a:r>
              <a:rPr lang="it-IT" sz="1800" b="0" i="0" u="none" strike="noStrike" baseline="0" dirty="0">
                <a:solidFill>
                  <a:srgbClr val="FF0000"/>
                </a:solidFill>
                <a:latin typeface="TimesNewRomanPSMT"/>
              </a:rPr>
              <a:t>ANTIPSICOTICI</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TRADIZIONALI (NEUROLETTICI O TIPICI)</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SECONDA GENERAZIONE (ATIPICI)</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CLOZAPINA (FORME RESISTENTI, SUICIDALITÁ, AGGRESSIVITÁ)</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TERAPIA NON-FARMACOLOGICA</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TERAPIA COGNITIVO COMPORTAMENTALE</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PSICOEDUCAZIONE</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TRAINING COGNITIVO</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RIABILITAZIONE</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LAVORATIVA</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ABITATIVA</a:t>
            </a:r>
          </a:p>
          <a:p>
            <a:pPr algn="l"/>
            <a:r>
              <a:rPr lang="it-IT" sz="1800" b="0" i="0" u="none" strike="noStrike" baseline="0" dirty="0">
                <a:solidFill>
                  <a:srgbClr val="000000"/>
                </a:solidFill>
                <a:latin typeface="ArialMT"/>
              </a:rPr>
              <a:t>•	 </a:t>
            </a:r>
            <a:r>
              <a:rPr lang="it-IT" sz="1800" b="0" i="0" u="none" strike="noStrike" baseline="0" dirty="0">
                <a:solidFill>
                  <a:srgbClr val="000000"/>
                </a:solidFill>
                <a:latin typeface="TimesNewRomanPSMT"/>
              </a:rPr>
              <a:t>SOCIALE</a:t>
            </a:r>
            <a:endParaRPr lang="it-IT" dirty="0"/>
          </a:p>
        </p:txBody>
      </p:sp>
    </p:spTree>
    <p:extLst>
      <p:ext uri="{BB962C8B-B14F-4D97-AF65-F5344CB8AC3E}">
        <p14:creationId xmlns:p14="http://schemas.microsoft.com/office/powerpoint/2010/main" val="17311799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62E8AF-1072-5D15-F382-516051945906}"/>
              </a:ext>
            </a:extLst>
          </p:cNvPr>
          <p:cNvSpPr>
            <a:spLocks noGrp="1"/>
          </p:cNvSpPr>
          <p:nvPr>
            <p:ph type="title"/>
          </p:nvPr>
        </p:nvSpPr>
        <p:spPr/>
        <p:txBody>
          <a:bodyPr/>
          <a:lstStyle/>
          <a:p>
            <a:r>
              <a:rPr lang="it-IT" dirty="0"/>
              <a:t>Il trattamento del paziente con schizofrenia</a:t>
            </a:r>
          </a:p>
        </p:txBody>
      </p:sp>
      <p:sp>
        <p:nvSpPr>
          <p:cNvPr id="3" name="Segnaposto contenuto 2">
            <a:extLst>
              <a:ext uri="{FF2B5EF4-FFF2-40B4-BE49-F238E27FC236}">
                <a16:creationId xmlns:a16="http://schemas.microsoft.com/office/drawing/2014/main" id="{E8E72F87-6F90-CE6F-AA60-675E70E8D5AC}"/>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Il trattamento del paziente schizofrenico richiede un approccio multidisciplinare che combina interventi farmacologici e psicologici. Gli interventi psicologici </a:t>
            </a:r>
            <a:r>
              <a:rPr lang="it-IT" sz="1800" kern="100" dirty="0">
                <a:latin typeface="Calibri" panose="020F0502020204030204" pitchFamily="34" charset="0"/>
                <a:ea typeface="Times New Roman" panose="02020603050405020304" pitchFamily="18" charset="0"/>
                <a:cs typeface="Times New Roman" panose="02020603050405020304" pitchFamily="18" charset="0"/>
              </a:rPr>
              <a:t>sono importanti</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nel migliorare il funzionamento sociale, ridurre la gravità dei sintomi e promuovere l’aderenza al trattamento.  </a:t>
            </a:r>
          </a:p>
          <a:p>
            <a:r>
              <a:rPr lang="it-IT" sz="1800" kern="100" dirty="0">
                <a:latin typeface="Calibri" panose="020F0502020204030204" pitchFamily="34" charset="0"/>
                <a:ea typeface="Times New Roman" panose="02020603050405020304" pitchFamily="18" charset="0"/>
                <a:cs typeface="Times New Roman" panose="02020603050405020304" pitchFamily="18" charset="0"/>
              </a:rPr>
              <a:t>La terapia farmacologica senza un adeguato sostegno psicologico e riabilitativo tiene senza dubbio sotto controllo i sintomi ma non ha una valenza educativa. Il paziente con schizofrenia ha visto insorgere i suoi sintomi verso i 15-18 anni e spesso ha bisogno di un aiuto per imparare a fare cose apprese spontaneamente da altri coetanei (social skill training) ha bisogno di riconoscere le allucinazioni come tali e non fondersi con esse (le mie solite voci), ha bisogno di imparare ad osservare le prescrizioni farmacologiche.</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è quindi necessario o comunque particolarmente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utileassociare</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L’intervento dello psicologo e del riabilitatore a quello farmacologico</a:t>
            </a:r>
            <a:endParaRPr lang="it-IT" dirty="0"/>
          </a:p>
        </p:txBody>
      </p:sp>
    </p:spTree>
    <p:extLst>
      <p:ext uri="{BB962C8B-B14F-4D97-AF65-F5344CB8AC3E}">
        <p14:creationId xmlns:p14="http://schemas.microsoft.com/office/powerpoint/2010/main" val="19246275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EEC5FB-AE57-7D2D-7961-FC4F9A4459AD}"/>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1. Psicoterapia cognitivo-comportamentale (CBT)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862FB3B-CC62-F8DE-5219-771A6BE076EA}"/>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La CBT per la schizofrenia si concentra sulla riduzione dei sintomi positivi (allucinazioni e deliri) e negativi (ritiro sociale, appiattimento affettivo). Si cerca di identificare e correggere le distorsioni cognitive e sviluppare strategie di coping più efficaci.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Ristrutturazione cognitiva, esposizione graduata ai pensieri e alle emozioni legate ai deliri, e </a:t>
            </a:r>
            <a:r>
              <a:rPr lang="it-IT" kern="100" dirty="0">
                <a:latin typeface="Calibri" panose="020F0502020204030204" pitchFamily="34" charset="0"/>
                <a:ea typeface="Times New Roman" panose="02020603050405020304" pitchFamily="18" charset="0"/>
                <a:cs typeface="Times New Roman" panose="02020603050405020304" pitchFamily="18" charset="0"/>
              </a:rPr>
              <a:t>sostegno per </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l’auto-monitoraggio.</a:t>
            </a:r>
          </a:p>
          <a:p>
            <a:endParaRPr lang="it-IT" dirty="0"/>
          </a:p>
        </p:txBody>
      </p:sp>
    </p:spTree>
    <p:extLst>
      <p:ext uri="{BB962C8B-B14F-4D97-AF65-F5344CB8AC3E}">
        <p14:creationId xmlns:p14="http://schemas.microsoft.com/office/powerpoint/2010/main" val="19628849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86C50-E9C7-4308-4B91-D7A485B5BFBF}"/>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2. Psicoeducazione </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5AD0B3A-AB93-E715-FA0C-69120907E1AF}"/>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Fornire al paziente e alla sua famiglia informazioni sulla natura della schizofrenia, sui trattamenti disponibili e sull’importanza dell’aderenza terapeutica.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Sessioni educative strutturate in cui vengono spiegati i sintomi, le ricadute, e l’uso corretto dei farmaci. Aiuta a ridurre lo stigma e a promuovere un ambiente di supporto a casa.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692377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5DA26D-50FD-EDF6-008B-E1693186175F}"/>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3. Terapia di riabilitazione sociale e lavorativa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1BCCCC2-BC7A-3581-00D7-E1F7CFC79770}"/>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Migliorare le capacità sociali, lavorative e di vita quotidiana, spesso compromesse nella schizofrenia.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Addestramento alle abilità sociali, inserimento in attività lavorative o volontariato, supporto all’indipendenza nelle attività quotidiane.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8993128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23EBEC-4FB6-220E-AB9C-578760FDFC52}"/>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4. Terapia familiare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4DDE9CF-BDB7-6E71-2AFB-3AA0C0C40CD2}"/>
              </a:ext>
            </a:extLst>
          </p:cNvPr>
          <p:cNvSpPr>
            <a:spLocks noGrp="1"/>
          </p:cNvSpPr>
          <p:nvPr>
            <p:ph idx="1"/>
          </p:nvPr>
        </p:nvSpPr>
        <p:spPr/>
        <p:txBody>
          <a:bodyPr/>
          <a:lstStyle/>
          <a:p>
            <a:pPr marL="0" indent="0">
              <a:buNone/>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Ridurre il carico emotivo all’interno della famiglia, migliorare la comunicazione e il supporto reciproco.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Sessioni di gruppo con i membri della famiglia per affrontare i problemi di convivenza e sviluppare strategie di gestione dello stress e delle ricadute.</a:t>
            </a:r>
          </a:p>
          <a:p>
            <a:endParaRPr lang="it-IT" dirty="0"/>
          </a:p>
        </p:txBody>
      </p:sp>
    </p:spTree>
    <p:extLst>
      <p:ext uri="{BB962C8B-B14F-4D97-AF65-F5344CB8AC3E}">
        <p14:creationId xmlns:p14="http://schemas.microsoft.com/office/powerpoint/2010/main" val="40275494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0BA474-E52F-A180-0952-77513DACCF1E}"/>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5. Terapia cognitiva per i deficit cognitivi (Cognitive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Remediation</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D13EDF9-27D6-1B50-16DD-92BEE85F2C77}"/>
              </a:ext>
            </a:extLst>
          </p:cNvPr>
          <p:cNvSpPr>
            <a:spLocks noGrp="1"/>
          </p:cNvSpPr>
          <p:nvPr>
            <p:ph idx="1"/>
          </p:nvPr>
        </p:nvSpPr>
        <p:spPr>
          <a:xfrm>
            <a:off x="838200" y="1690688"/>
            <a:ext cx="10515600" cy="4351338"/>
          </a:xfrm>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Migliorare le funzioni cognitive (memoria, attenzione, funzioni esecutive) spesso alterate nella schizofrenia.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Programmi di addestramento cognitivo attraverso esercizi mirati, supportati talvolta dalla tecnologia (software di allenamento cognitivo).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31204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9ED70-C542-DDDF-D5E9-17E0EAC895CC}"/>
              </a:ext>
            </a:extLst>
          </p:cNvPr>
          <p:cNvSpPr>
            <a:spLocks noGrp="1"/>
          </p:cNvSpPr>
          <p:nvPr>
            <p:ph type="title"/>
          </p:nvPr>
        </p:nvSpPr>
        <p:spPr/>
        <p:txBody>
          <a:bodyPr/>
          <a:lstStyle/>
          <a:p>
            <a:r>
              <a:rPr lang="it-IT" dirty="0"/>
              <a:t>CAUSE INSONNIA</a:t>
            </a:r>
          </a:p>
        </p:txBody>
      </p:sp>
      <p:sp>
        <p:nvSpPr>
          <p:cNvPr id="3" name="Segnaposto contenuto 2">
            <a:extLst>
              <a:ext uri="{FF2B5EF4-FFF2-40B4-BE49-F238E27FC236}">
                <a16:creationId xmlns:a16="http://schemas.microsoft.com/office/drawing/2014/main" id="{CCF52F4C-39A7-812D-E362-3C13198083C8}"/>
              </a:ext>
            </a:extLst>
          </p:cNvPr>
          <p:cNvSpPr>
            <a:spLocks noGrp="1"/>
          </p:cNvSpPr>
          <p:nvPr>
            <p:ph idx="1"/>
          </p:nvPr>
        </p:nvSpPr>
        <p:spPr/>
        <p:txBody>
          <a:bodyPr/>
          <a:lstStyle/>
          <a:p>
            <a:r>
              <a:rPr lang="it-IT" dirty="0"/>
              <a:t>Aspettative poco realistiche sul sonno</a:t>
            </a:r>
          </a:p>
          <a:p>
            <a:r>
              <a:rPr lang="it-IT" dirty="0"/>
              <a:t>Alcool</a:t>
            </a:r>
          </a:p>
          <a:p>
            <a:r>
              <a:rPr lang="it-IT" dirty="0"/>
              <a:t>Riposi diurni</a:t>
            </a:r>
          </a:p>
          <a:p>
            <a:r>
              <a:rPr lang="it-IT" dirty="0"/>
              <a:t>Orari irregolari ed turni)</a:t>
            </a:r>
          </a:p>
          <a:p>
            <a:r>
              <a:rPr lang="it-IT" dirty="0"/>
              <a:t>Disagio emotivo</a:t>
            </a:r>
          </a:p>
          <a:p>
            <a:r>
              <a:rPr lang="it-IT" dirty="0"/>
              <a:t>Malattie fisiche es asma, sindromi dolorose, prostata</a:t>
            </a:r>
          </a:p>
          <a:p>
            <a:r>
              <a:rPr lang="it-IT" dirty="0"/>
              <a:t>Assunzione di farmaci scorrette</a:t>
            </a:r>
          </a:p>
          <a:p>
            <a:r>
              <a:rPr lang="it-IT" dirty="0"/>
              <a:t>Ansia e depressione</a:t>
            </a:r>
          </a:p>
        </p:txBody>
      </p:sp>
    </p:spTree>
    <p:extLst>
      <p:ext uri="{BB962C8B-B14F-4D97-AF65-F5344CB8AC3E}">
        <p14:creationId xmlns:p14="http://schemas.microsoft.com/office/powerpoint/2010/main" val="896554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7F40A2-D7E7-801E-56F5-D4047A632C2A}"/>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6. Interventi basati sulla mindfulness</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BD1C561-173B-4722-6810-2C54CF85387C}"/>
              </a:ext>
            </a:extLst>
          </p:cNvPr>
          <p:cNvSpPr>
            <a:spLocks noGrp="1"/>
          </p:cNvSpPr>
          <p:nvPr>
            <p:ph idx="1"/>
          </p:nvPr>
        </p:nvSpPr>
        <p:spPr/>
        <p:txBody>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Aiutare i pazienti a sviluppare una consapevolezza non giudicante dei propri pensieri e sensazioni, riducendo la reattività emotiva ai sintomi psicotici.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Meditazione di consapevolezza, training sulla regolazione emotiva e l’accettazione dei sintomi.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8552758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9D5E51-3DDC-400F-53AD-8D7700DE4581}"/>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7. Terapie di gruppo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2855F48-6BA5-16A6-B7C8-E46B85B86311}"/>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Offrire un contesto sicuro per la condivisione delle esperienze, migliorare l’integrazione sociale e la coesione.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Gruppi di supporto, terapia di gruppo per le abilità sociali o gruppi di psicoeducazione.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48084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22996-E734-3EF3-ED0D-7A18488AEF4A}"/>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8. Approccio metacognitivo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EEEA660-6216-D263-FD5D-DBEBE5C162B3}"/>
              </a:ext>
            </a:extLst>
          </p:cNvPr>
          <p:cNvSpPr>
            <a:spLocks noGrp="1"/>
          </p:cNvSpPr>
          <p:nvPr>
            <p:ph idx="1"/>
          </p:nvPr>
        </p:nvSpPr>
        <p:spPr/>
        <p:txBody>
          <a:bodyPr>
            <a:normAutofit lnSpcReduction="1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Obiettivi: Aumentare la consapevolezza metacognitiva del paziente, ossia la capacità di riflettere sui propri stati mentali e su quelli altrui.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Tecniche: Lavoro sulla comprensione dei pensieri e delle emozioni per migliorare l’autocontrollo sui sintomi psicotici.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Questi interventi, combinati con una gestione farmacologica adeguata, offrono un supporto globale per migliorare il benessere del paziente e ridurre le ricadute.</a:t>
            </a:r>
          </a:p>
          <a:p>
            <a:endParaRPr lang="it-IT" dirty="0"/>
          </a:p>
        </p:txBody>
      </p:sp>
    </p:spTree>
    <p:extLst>
      <p:ext uri="{BB962C8B-B14F-4D97-AF65-F5344CB8AC3E}">
        <p14:creationId xmlns:p14="http://schemas.microsoft.com/office/powerpoint/2010/main" val="37337544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6B7A6-B009-8A6F-B48A-FBCB087720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AB49680-AD36-CBE7-46C9-408350EBB6ED}"/>
              </a:ext>
            </a:extLst>
          </p:cNvPr>
          <p:cNvSpPr>
            <a:spLocks noGrp="1"/>
          </p:cNvSpPr>
          <p:nvPr>
            <p:ph idx="1"/>
          </p:nvPr>
        </p:nvSpPr>
        <p:spPr/>
        <p:txBody>
          <a:bodyPr/>
          <a:lstStyle/>
          <a:p>
            <a:r>
              <a:rPr lang="it-IT" dirty="0"/>
              <a:t>ALLA RIABILITAZIONE IN PSICHIATRIA VERRA’ DEDICATA UNA LEZIONE</a:t>
            </a:r>
          </a:p>
        </p:txBody>
      </p:sp>
    </p:spTree>
    <p:extLst>
      <p:ext uri="{BB962C8B-B14F-4D97-AF65-F5344CB8AC3E}">
        <p14:creationId xmlns:p14="http://schemas.microsoft.com/office/powerpoint/2010/main" val="2687782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Antiparkinsoniani e loro effetti collaterali</a:t>
            </a:r>
          </a:p>
        </p:txBody>
      </p:sp>
      <p:sp>
        <p:nvSpPr>
          <p:cNvPr id="3" name="Segnaposto contenuto 2"/>
          <p:cNvSpPr>
            <a:spLocks noGrp="1"/>
          </p:cNvSpPr>
          <p:nvPr>
            <p:ph idx="1"/>
          </p:nvPr>
        </p:nvSpPr>
        <p:spPr/>
        <p:txBody>
          <a:bodyPr>
            <a:normAutofit lnSpcReduction="10000"/>
          </a:bodyPr>
          <a:lstStyle/>
          <a:p>
            <a:pPr marL="0" indent="0">
              <a:buNone/>
            </a:pPr>
            <a:r>
              <a:rPr lang="it-IT" dirty="0"/>
              <a:t>In molti caso gli antipsicotici (soprattutto i più vecchi neurolettici) inducono parkinsonismo iatrogeno (termine che indica una malattia simile al Parkinson indotta da farmaci). Per contrastare questo problema spesso si usano farmaci antiparkinsoniani che però possono a loro volta avere effetti collaterali. Tra questi:</a:t>
            </a:r>
          </a:p>
          <a:p>
            <a:r>
              <a:rPr lang="it-IT" dirty="0"/>
              <a:t>Ipersessualità</a:t>
            </a:r>
          </a:p>
          <a:p>
            <a:r>
              <a:rPr lang="it-IT" dirty="0"/>
              <a:t>Spese eccessive</a:t>
            </a:r>
          </a:p>
          <a:p>
            <a:r>
              <a:rPr lang="it-IT" dirty="0"/>
              <a:t>Gioco d’azzardo patologico</a:t>
            </a:r>
          </a:p>
          <a:p>
            <a:r>
              <a:rPr lang="it-IT" dirty="0"/>
              <a:t>Secchezza della bocca</a:t>
            </a:r>
          </a:p>
          <a:p>
            <a:r>
              <a:rPr lang="it-IT" dirty="0"/>
              <a:t>A volte </a:t>
            </a:r>
            <a:r>
              <a:rPr lang="it-IT" dirty="0" err="1"/>
              <a:t>iperfagia</a:t>
            </a:r>
            <a:endParaRPr lang="it-IT" dirty="0"/>
          </a:p>
        </p:txBody>
      </p:sp>
    </p:spTree>
    <p:extLst>
      <p:ext uri="{BB962C8B-B14F-4D97-AF65-F5344CB8AC3E}">
        <p14:creationId xmlns:p14="http://schemas.microsoft.com/office/powerpoint/2010/main" val="19648997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7C0E6C-5C78-E291-D3B2-DC4C68EB5B30}"/>
              </a:ext>
            </a:extLst>
          </p:cNvPr>
          <p:cNvSpPr>
            <a:spLocks noGrp="1"/>
          </p:cNvSpPr>
          <p:nvPr>
            <p:ph type="title"/>
          </p:nvPr>
        </p:nvSpPr>
        <p:spPr/>
        <p:txBody>
          <a:bodyPr>
            <a:normAutofit fontScale="90000"/>
          </a:bodyPr>
          <a:lstStyle/>
          <a:p>
            <a:br>
              <a:rPr lang="it-IT" dirty="0">
                <a:solidFill>
                  <a:srgbClr val="000000"/>
                </a:solidFill>
                <a:latin typeface="TimesNewRomanPSMT"/>
              </a:rPr>
            </a:br>
            <a:br>
              <a:rPr lang="it-IT" dirty="0">
                <a:solidFill>
                  <a:srgbClr val="000000"/>
                </a:solidFill>
                <a:latin typeface="TimesNewRomanPSMT"/>
              </a:rPr>
            </a:br>
            <a:r>
              <a:rPr lang="it-IT" dirty="0">
                <a:solidFill>
                  <a:srgbClr val="000000"/>
                </a:solidFill>
                <a:latin typeface="TimesNewRomanPSMT"/>
              </a:rPr>
              <a:t>SSRI </a:t>
            </a:r>
            <a:r>
              <a:rPr lang="it-IT" b="1" dirty="0">
                <a:solidFill>
                  <a:srgbClr val="000000"/>
                </a:solidFill>
                <a:latin typeface="TimesNewRomanPS-BoldMT"/>
              </a:rPr>
              <a:t>INDICAZIONI NEI DISTURBI D’ANSIA </a:t>
            </a:r>
            <a:r>
              <a:rPr lang="it-IT" b="1" dirty="0">
                <a:latin typeface="TimesNewRomanPS-BoldMT"/>
              </a:rPr>
              <a:t>DP DOC </a:t>
            </a:r>
            <a:r>
              <a:rPr lang="it-IT" b="1" dirty="0" err="1">
                <a:latin typeface="TimesNewRomanPS-BoldMT"/>
              </a:rPr>
              <a:t>FobSoc</a:t>
            </a:r>
            <a:r>
              <a:rPr lang="it-IT" b="1" dirty="0">
                <a:latin typeface="TimesNewRomanPS-BoldMT"/>
              </a:rPr>
              <a:t> GAD PTSD</a:t>
            </a:r>
            <a:br>
              <a:rPr lang="it-IT" b="1" dirty="0">
                <a:latin typeface="TimesNewRomanPS-BoldMT"/>
              </a:rPr>
            </a:br>
            <a:br>
              <a:rPr lang="it-IT" b="1" dirty="0">
                <a:solidFill>
                  <a:srgbClr val="000000"/>
                </a:solidFill>
                <a:latin typeface="TimesNewRomanPS-BoldMT"/>
              </a:rPr>
            </a:br>
            <a:br>
              <a:rPr lang="it-IT" dirty="0">
                <a:solidFill>
                  <a:srgbClr val="000000"/>
                </a:solidFill>
                <a:latin typeface="TimesNewRomanPSMT"/>
              </a:rPr>
            </a:br>
            <a:endParaRPr lang="it-IT" dirty="0"/>
          </a:p>
        </p:txBody>
      </p:sp>
      <p:sp>
        <p:nvSpPr>
          <p:cNvPr id="3" name="Segnaposto contenuto 2">
            <a:extLst>
              <a:ext uri="{FF2B5EF4-FFF2-40B4-BE49-F238E27FC236}">
                <a16:creationId xmlns:a16="http://schemas.microsoft.com/office/drawing/2014/main" id="{A5A092B1-CFB2-1DF0-F22A-5D96CECC5D5C}"/>
              </a:ext>
            </a:extLst>
          </p:cNvPr>
          <p:cNvSpPr>
            <a:spLocks noGrp="1"/>
          </p:cNvSpPr>
          <p:nvPr>
            <p:ph idx="1"/>
          </p:nvPr>
        </p:nvSpPr>
        <p:spPr/>
        <p:txBody>
          <a:bodyPr>
            <a:normAutofit/>
          </a:bodyPr>
          <a:lstStyle/>
          <a:p>
            <a:pPr algn="l"/>
            <a:r>
              <a:rPr lang="it-IT" sz="4000" b="1" i="0" u="none" strike="noStrike" baseline="0" dirty="0">
                <a:solidFill>
                  <a:srgbClr val="000000"/>
                </a:solidFill>
                <a:latin typeface="TimesNewRomanPS-BoldMT"/>
              </a:rPr>
              <a:t>Fluoxetina </a:t>
            </a:r>
            <a:r>
              <a:rPr lang="it-IT" sz="4000" b="0" i="0" u="none" strike="noStrike" baseline="0" dirty="0">
                <a:solidFill>
                  <a:srgbClr val="000000"/>
                </a:solidFill>
                <a:latin typeface="MS-PGothic"/>
              </a:rPr>
              <a:t>DOC</a:t>
            </a:r>
          </a:p>
          <a:p>
            <a:pPr algn="l"/>
            <a:r>
              <a:rPr lang="it-IT" sz="4000" b="1" i="0" u="none" strike="noStrike" baseline="0" dirty="0" err="1">
                <a:solidFill>
                  <a:srgbClr val="000000"/>
                </a:solidFill>
                <a:latin typeface="TimesNewRomanPS-BoldMT"/>
              </a:rPr>
              <a:t>Fluvoxamina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DOC</a:t>
            </a:r>
          </a:p>
          <a:p>
            <a:pPr algn="l"/>
            <a:r>
              <a:rPr lang="it-IT" sz="4000" b="1" i="0" u="none" strike="noStrike" baseline="0" dirty="0" err="1">
                <a:solidFill>
                  <a:srgbClr val="000000"/>
                </a:solidFill>
                <a:latin typeface="TimesNewRomanPS-BoldMT"/>
              </a:rPr>
              <a:t>Paroxetina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DOC FOB SOC GAD PTSD</a:t>
            </a:r>
          </a:p>
          <a:p>
            <a:pPr algn="l"/>
            <a:r>
              <a:rPr lang="it-IT" sz="4000" b="1" i="0" u="none" strike="noStrike" baseline="0" dirty="0" err="1">
                <a:solidFill>
                  <a:srgbClr val="000000"/>
                </a:solidFill>
                <a:latin typeface="TimesNewRomanPS-BoldMT"/>
              </a:rPr>
              <a:t>Sertralina</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DOC FOB SOC PTSD</a:t>
            </a:r>
          </a:p>
          <a:p>
            <a:pPr algn="l"/>
            <a:r>
              <a:rPr lang="it-IT" sz="4000" b="1" i="0" u="none" strike="noStrike" baseline="0" dirty="0" err="1">
                <a:solidFill>
                  <a:srgbClr val="000000"/>
                </a:solidFill>
                <a:latin typeface="TimesNewRomanPS-BoldMT"/>
              </a:rPr>
              <a:t>Citalopram</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FOB SOC</a:t>
            </a:r>
          </a:p>
          <a:p>
            <a:pPr algn="l"/>
            <a:r>
              <a:rPr lang="it-IT" sz="4000" b="1" i="0" u="none" strike="noStrike" baseline="0" dirty="0" err="1">
                <a:solidFill>
                  <a:srgbClr val="000000"/>
                </a:solidFill>
                <a:latin typeface="TimesNewRomanPS-BoldMT"/>
              </a:rPr>
              <a:t>Escitalopram</a:t>
            </a:r>
            <a:r>
              <a:rPr lang="it-IT" sz="4000" b="1" i="0" u="none" strike="noStrike" baseline="0" dirty="0">
                <a:solidFill>
                  <a:srgbClr val="000000"/>
                </a:solidFill>
                <a:latin typeface="TimesNewRomanPS-BoldMT"/>
              </a:rPr>
              <a:t> </a:t>
            </a:r>
            <a:r>
              <a:rPr lang="it-IT" sz="4000" b="0" i="0" u="none" strike="noStrike" baseline="0" dirty="0">
                <a:solidFill>
                  <a:srgbClr val="000000"/>
                </a:solidFill>
                <a:latin typeface="MS-PGothic"/>
              </a:rPr>
              <a:t>DP GAD</a:t>
            </a:r>
            <a:endParaRPr lang="it-IT" sz="4000" dirty="0"/>
          </a:p>
        </p:txBody>
      </p:sp>
    </p:spTree>
    <p:extLst>
      <p:ext uri="{BB962C8B-B14F-4D97-AF65-F5344CB8AC3E}">
        <p14:creationId xmlns:p14="http://schemas.microsoft.com/office/powerpoint/2010/main" val="7868627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F2839-F84A-56B6-FC67-25E3490F430C}"/>
              </a:ext>
            </a:extLst>
          </p:cNvPr>
          <p:cNvSpPr>
            <a:spLocks noGrp="1"/>
          </p:cNvSpPr>
          <p:nvPr>
            <p:ph type="title"/>
          </p:nvPr>
        </p:nvSpPr>
        <p:spPr/>
        <p:txBody>
          <a:bodyPr/>
          <a:lstStyle/>
          <a:p>
            <a:r>
              <a:rPr lang="it-IT" dirty="0"/>
              <a:t>ESKETAMINA</a:t>
            </a:r>
          </a:p>
        </p:txBody>
      </p:sp>
      <p:sp>
        <p:nvSpPr>
          <p:cNvPr id="3" name="Segnaposto contenuto 2">
            <a:extLst>
              <a:ext uri="{FF2B5EF4-FFF2-40B4-BE49-F238E27FC236}">
                <a16:creationId xmlns:a16="http://schemas.microsoft.com/office/drawing/2014/main" id="{214BBA2D-8E5E-70BD-8637-2F7B07FDFA32}"/>
              </a:ext>
            </a:extLst>
          </p:cNvPr>
          <p:cNvSpPr>
            <a:spLocks noGrp="1"/>
          </p:cNvSpPr>
          <p:nvPr>
            <p:ph idx="1"/>
          </p:nvPr>
        </p:nvSpPr>
        <p:spPr/>
        <p:txBody>
          <a:bodyPr/>
          <a:lstStyle/>
          <a:p>
            <a:r>
              <a:rPr lang="it-IT" dirty="0"/>
              <a:t>SPRAVATO la </a:t>
            </a:r>
            <a:r>
              <a:rPr lang="it-IT" dirty="0" err="1"/>
              <a:t>Ketamina</a:t>
            </a:r>
            <a:r>
              <a:rPr lang="it-IT" dirty="0"/>
              <a:t> è uno stupefacente. A basse </a:t>
            </a:r>
            <a:r>
              <a:rPr lang="it-IT" dirty="0" err="1"/>
              <a:t>dosi,in</a:t>
            </a:r>
            <a:r>
              <a:rPr lang="it-IT" dirty="0"/>
              <a:t> associazione ad antidepressivi</a:t>
            </a:r>
          </a:p>
          <a:p>
            <a:pPr marL="0" indent="0">
              <a:buNone/>
            </a:pPr>
            <a:r>
              <a:rPr lang="it-IT" dirty="0"/>
              <a:t> somministrato per via nasale in ambiente controllato (ospedale) si è dimostrato a volte utile per depressioni molto gravi e resistenti.</a:t>
            </a:r>
          </a:p>
          <a:p>
            <a:r>
              <a:rPr lang="it-IT" dirty="0"/>
              <a:t>Molto costoso, viene somministrato una o due volte a settimana. Ha dimostrato grande efficacia in casi selezionati</a:t>
            </a:r>
          </a:p>
          <a:p>
            <a:r>
              <a:rPr lang="it-IT" dirty="0"/>
              <a:t>Può indurre capogiri e nausea</a:t>
            </a:r>
          </a:p>
        </p:txBody>
      </p:sp>
    </p:spTree>
    <p:extLst>
      <p:ext uri="{BB962C8B-B14F-4D97-AF65-F5344CB8AC3E}">
        <p14:creationId xmlns:p14="http://schemas.microsoft.com/office/powerpoint/2010/main" val="40064366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443610-33D9-2F7B-3FEE-1D6010D0892A}"/>
              </a:ext>
            </a:extLst>
          </p:cNvPr>
          <p:cNvSpPr>
            <a:spLocks noGrp="1"/>
          </p:cNvSpPr>
          <p:nvPr>
            <p:ph type="title"/>
          </p:nvPr>
        </p:nvSpPr>
        <p:spPr/>
        <p:txBody>
          <a:bodyPr/>
          <a:lstStyle/>
          <a:p>
            <a:r>
              <a:rPr lang="it-IT" dirty="0"/>
              <a:t>ANTIDEPRESSIVI CHE NON INTERFERISCONO CON LA VITA SESSUALE</a:t>
            </a:r>
          </a:p>
        </p:txBody>
      </p:sp>
      <p:sp>
        <p:nvSpPr>
          <p:cNvPr id="3" name="Segnaposto contenuto 2">
            <a:extLst>
              <a:ext uri="{FF2B5EF4-FFF2-40B4-BE49-F238E27FC236}">
                <a16:creationId xmlns:a16="http://schemas.microsoft.com/office/drawing/2014/main" id="{AE044AFF-72B5-8D18-5609-1BE266A35491}"/>
              </a:ext>
            </a:extLst>
          </p:cNvPr>
          <p:cNvSpPr>
            <a:spLocks noGrp="1"/>
          </p:cNvSpPr>
          <p:nvPr>
            <p:ph idx="1"/>
          </p:nvPr>
        </p:nvSpPr>
        <p:spPr/>
        <p:txBody>
          <a:bodyPr/>
          <a:lstStyle/>
          <a:p>
            <a:r>
              <a:rPr lang="it-IT" dirty="0"/>
              <a:t>Bupropione (</a:t>
            </a:r>
            <a:r>
              <a:rPr lang="it-IT" dirty="0" err="1"/>
              <a:t>wellbutrin</a:t>
            </a:r>
            <a:r>
              <a:rPr lang="it-IT" dirty="0"/>
              <a:t>)</a:t>
            </a:r>
          </a:p>
          <a:p>
            <a:r>
              <a:rPr lang="it-IT" dirty="0" err="1"/>
              <a:t>Agomelatina</a:t>
            </a:r>
            <a:r>
              <a:rPr lang="it-IT" dirty="0"/>
              <a:t> (</a:t>
            </a:r>
            <a:r>
              <a:rPr lang="it-IT" dirty="0" err="1"/>
              <a:t>valdoxan</a:t>
            </a:r>
            <a:r>
              <a:rPr lang="it-IT" dirty="0"/>
              <a:t>)</a:t>
            </a:r>
          </a:p>
          <a:p>
            <a:r>
              <a:rPr lang="it-IT" dirty="0" err="1"/>
              <a:t>Desvenlafaxina</a:t>
            </a:r>
            <a:r>
              <a:rPr lang="it-IT" dirty="0"/>
              <a:t> (</a:t>
            </a:r>
            <a:r>
              <a:rPr lang="it-IT" dirty="0" err="1"/>
              <a:t>Faxilex</a:t>
            </a:r>
            <a:r>
              <a:rPr lang="it-IT" dirty="0"/>
              <a:t>)</a:t>
            </a:r>
          </a:p>
          <a:p>
            <a:r>
              <a:rPr lang="it-IT" dirty="0" err="1"/>
              <a:t>trazodone</a:t>
            </a:r>
            <a:r>
              <a:rPr lang="it-IT" dirty="0"/>
              <a:t> (Trittico)</a:t>
            </a:r>
          </a:p>
          <a:p>
            <a:r>
              <a:rPr lang="it-IT" dirty="0" err="1"/>
              <a:t>Vortioxetina</a:t>
            </a:r>
            <a:r>
              <a:rPr lang="it-IT" dirty="0"/>
              <a:t> (</a:t>
            </a:r>
            <a:r>
              <a:rPr lang="it-IT" dirty="0" err="1"/>
              <a:t>Brintellix</a:t>
            </a:r>
            <a:r>
              <a:rPr lang="it-IT" dirty="0"/>
              <a:t>)</a:t>
            </a:r>
          </a:p>
        </p:txBody>
      </p:sp>
    </p:spTree>
    <p:extLst>
      <p:ext uri="{BB962C8B-B14F-4D97-AF65-F5344CB8AC3E}">
        <p14:creationId xmlns:p14="http://schemas.microsoft.com/office/powerpoint/2010/main" val="13442441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04125B-FE88-2EE7-2036-65129DD1A5ED}"/>
              </a:ext>
            </a:extLst>
          </p:cNvPr>
          <p:cNvSpPr>
            <a:spLocks noGrp="1"/>
          </p:cNvSpPr>
          <p:nvPr>
            <p:ph type="title"/>
          </p:nvPr>
        </p:nvSpPr>
        <p:spPr/>
        <p:txBody>
          <a:bodyPr/>
          <a:lstStyle/>
          <a:p>
            <a:r>
              <a:rPr lang="it-IT" dirty="0"/>
              <a:t>STABILIZZATORI UMORE</a:t>
            </a:r>
          </a:p>
        </p:txBody>
      </p:sp>
      <p:sp>
        <p:nvSpPr>
          <p:cNvPr id="3" name="Segnaposto contenuto 2">
            <a:extLst>
              <a:ext uri="{FF2B5EF4-FFF2-40B4-BE49-F238E27FC236}">
                <a16:creationId xmlns:a16="http://schemas.microsoft.com/office/drawing/2014/main" id="{8AA895CC-7372-22C2-CFFA-3A56F6784469}"/>
              </a:ext>
            </a:extLst>
          </p:cNvPr>
          <p:cNvSpPr>
            <a:spLocks noGrp="1"/>
          </p:cNvSpPr>
          <p:nvPr>
            <p:ph idx="1"/>
          </p:nvPr>
        </p:nvSpPr>
        <p:spPr/>
        <p:txBody>
          <a:bodyPr/>
          <a:lstStyle/>
          <a:p>
            <a:r>
              <a:rPr lang="it-IT" dirty="0"/>
              <a:t>LITIO (</a:t>
            </a:r>
            <a:r>
              <a:rPr lang="it-IT" dirty="0" err="1"/>
              <a:t>Carbolithium</a:t>
            </a:r>
            <a:r>
              <a:rPr lang="it-IT" dirty="0"/>
              <a:t>, </a:t>
            </a:r>
            <a:r>
              <a:rPr lang="it-IT" dirty="0" err="1"/>
              <a:t>Resilient</a:t>
            </a:r>
            <a:r>
              <a:rPr lang="it-IT" dirty="0"/>
              <a:t>) VALPROATO DI SODIO (</a:t>
            </a:r>
            <a:r>
              <a:rPr lang="it-IT" dirty="0" err="1"/>
              <a:t>Depakin</a:t>
            </a:r>
            <a:r>
              <a:rPr lang="it-IT" dirty="0"/>
              <a:t>) E CARBAMAZEPINA (</a:t>
            </a:r>
            <a:r>
              <a:rPr lang="it-IT" dirty="0" err="1"/>
              <a:t>Tegretol</a:t>
            </a:r>
            <a:r>
              <a:rPr lang="it-IT" dirty="0"/>
              <a:t>)SONO I 3 PIU COMUNEMENTE USATI</a:t>
            </a:r>
          </a:p>
          <a:p>
            <a:r>
              <a:rPr lang="it-IT" dirty="0"/>
              <a:t>LAMOTRIGINA (</a:t>
            </a:r>
            <a:r>
              <a:rPr lang="it-IT" dirty="0" err="1"/>
              <a:t>Lamictal</a:t>
            </a:r>
            <a:r>
              <a:rPr lang="it-IT" dirty="0"/>
              <a:t>)UITLE PER DEPRESSIONE RICORRENTE E FASI DEPRESSIVE</a:t>
            </a:r>
          </a:p>
          <a:p>
            <a:r>
              <a:rPr lang="it-IT" dirty="0"/>
              <a:t>TOPIRAMATO (</a:t>
            </a:r>
            <a:r>
              <a:rPr lang="it-IT" dirty="0" err="1"/>
              <a:t>Topamax</a:t>
            </a:r>
            <a:r>
              <a:rPr lang="it-IT" dirty="0"/>
              <a:t>) utile per il contrasto abbuffate e condotte impulsive</a:t>
            </a:r>
          </a:p>
          <a:p>
            <a:r>
              <a:rPr lang="it-IT" dirty="0"/>
              <a:t>GABAPENTIN(</a:t>
            </a:r>
            <a:r>
              <a:rPr lang="it-IT" dirty="0" err="1"/>
              <a:t>Neurontin</a:t>
            </a:r>
            <a:r>
              <a:rPr lang="it-IT" dirty="0"/>
              <a:t>) E PREGABALIN  (</a:t>
            </a:r>
            <a:r>
              <a:rPr lang="it-IT" dirty="0" err="1"/>
              <a:t>Lyrica</a:t>
            </a:r>
            <a:r>
              <a:rPr lang="it-IT" dirty="0"/>
              <a:t>) PER CONTROLLO ANSIA</a:t>
            </a:r>
          </a:p>
          <a:p>
            <a:r>
              <a:rPr lang="it-IT" dirty="0"/>
              <a:t>A VOLTE UTILI ANTIPSICOTICI ATIPICI</a:t>
            </a:r>
          </a:p>
        </p:txBody>
      </p:sp>
    </p:spTree>
    <p:extLst>
      <p:ext uri="{BB962C8B-B14F-4D97-AF65-F5344CB8AC3E}">
        <p14:creationId xmlns:p14="http://schemas.microsoft.com/office/powerpoint/2010/main" val="1664154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D9AF1-9677-A667-4530-19FAB45C2B6C}"/>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Tipologie principali di ansiolitici: Benzodiazepine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4D931FC-9E2D-E8C6-9E97-C6900780A132}"/>
              </a:ext>
            </a:extLst>
          </p:cNvPr>
          <p:cNvSpPr>
            <a:spLocks noGrp="1"/>
          </p:cNvSpPr>
          <p:nvPr>
            <p:ph idx="1"/>
          </p:nvPr>
        </p:nvSpPr>
        <p:spPr/>
        <p:txBody>
          <a:bodyPr>
            <a:normAutofit fontScale="92500" lnSpcReduction="1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9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Le benzodiazepine agiscono potenziando l’effetto del neurotrasmettitore GABA (acido gamma-</a:t>
            </a:r>
            <a:r>
              <a:rPr lang="it-IT" sz="2900" kern="100" dirty="0" err="1">
                <a:effectLst/>
                <a:latin typeface="Calibri" panose="020F0502020204030204" pitchFamily="34" charset="0"/>
                <a:ea typeface="Times New Roman" panose="02020603050405020304" pitchFamily="18" charset="0"/>
                <a:cs typeface="Times New Roman" panose="02020603050405020304" pitchFamily="18" charset="0"/>
              </a:rPr>
              <a:t>amminobutirrico</a:t>
            </a:r>
            <a:r>
              <a:rPr lang="it-IT" sz="2900" kern="100" dirty="0">
                <a:effectLst/>
                <a:latin typeface="Calibri" panose="020F0502020204030204" pitchFamily="34" charset="0"/>
                <a:ea typeface="Times New Roman" panose="02020603050405020304" pitchFamily="18" charset="0"/>
                <a:cs typeface="Times New Roman" panose="02020603050405020304" pitchFamily="18" charset="0"/>
              </a:rPr>
              <a:t>), che ha un’azione inibitoria sul sistema nervoso centrale. Questo porta a una riduzione dell’eccitabilità neuronale e a una conseguente sensazione di calma e rilassamento.</a:t>
            </a:r>
          </a:p>
          <a:p>
            <a:r>
              <a:rPr lang="it-IT" sz="2900" kern="100" dirty="0">
                <a:effectLst/>
                <a:latin typeface="Calibri" panose="020F0502020204030204" pitchFamily="34" charset="0"/>
                <a:ea typeface="Times New Roman" panose="02020603050405020304" pitchFamily="18" charset="0"/>
                <a:cs typeface="Times New Roman" panose="02020603050405020304" pitchFamily="18" charset="0"/>
              </a:rPr>
              <a:t>	•	Indicazioni: Utilizzate principalmente per il trattamento a breve termine dei disturbi d’ansia, per gestire attacchi di panico, insonnia grave, e nei casi di agitazione psicomotoria. Sono anche impiegate come miorilassanti e anticonvulsivanti.</a:t>
            </a:r>
          </a:p>
          <a:p>
            <a:r>
              <a:rPr lang="it-IT" sz="29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1164628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ANSIOLITICI BDZ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Tutte le benzodiazepine hanno 4 effetti, la ricerca ha prodotto farmaci più fortemente efficaci in uno di questi effetti</a:t>
            </a:r>
          </a:p>
          <a:p>
            <a:pPr hangingPunct="0"/>
            <a:endParaRPr lang="it-IT" dirty="0"/>
          </a:p>
          <a:p>
            <a:pPr hangingPunct="0"/>
            <a:r>
              <a:rPr lang="it-IT" dirty="0"/>
              <a:t>ansiolitici, (Xanax </a:t>
            </a:r>
            <a:r>
              <a:rPr lang="it-IT" dirty="0" err="1"/>
              <a:t>alprazolam</a:t>
            </a:r>
            <a:r>
              <a:rPr lang="it-IT" dirty="0"/>
              <a:t>)</a:t>
            </a:r>
          </a:p>
          <a:p>
            <a:pPr hangingPunct="0"/>
            <a:r>
              <a:rPr lang="it-IT" dirty="0" err="1"/>
              <a:t>ipnoinducenti</a:t>
            </a:r>
            <a:r>
              <a:rPr lang="it-IT" dirty="0"/>
              <a:t>, (</a:t>
            </a:r>
            <a:r>
              <a:rPr lang="it-IT" dirty="0" err="1"/>
              <a:t>Roipnol</a:t>
            </a:r>
            <a:r>
              <a:rPr lang="it-IT" dirty="0"/>
              <a:t> </a:t>
            </a:r>
            <a:r>
              <a:rPr lang="it-IT" dirty="0" err="1"/>
              <a:t>flunitrazepam</a:t>
            </a:r>
            <a:r>
              <a:rPr lang="it-IT" dirty="0"/>
              <a:t>) </a:t>
            </a:r>
          </a:p>
          <a:p>
            <a:pPr hangingPunct="0"/>
            <a:r>
              <a:rPr lang="it-IT" dirty="0"/>
              <a:t>miorilassanti, (Valium  </a:t>
            </a:r>
            <a:r>
              <a:rPr lang="it-IT" dirty="0" err="1"/>
              <a:t>diazepam</a:t>
            </a:r>
            <a:r>
              <a:rPr lang="it-IT" dirty="0"/>
              <a:t>) </a:t>
            </a:r>
          </a:p>
          <a:p>
            <a:pPr hangingPunct="0"/>
            <a:r>
              <a:rPr lang="it-IT" dirty="0"/>
              <a:t>antiepilettici, (</a:t>
            </a:r>
            <a:r>
              <a:rPr lang="it-IT" dirty="0" err="1"/>
              <a:t>Rivotril</a:t>
            </a:r>
            <a:r>
              <a:rPr lang="it-IT" dirty="0"/>
              <a:t> </a:t>
            </a:r>
            <a:r>
              <a:rPr lang="it-IT" dirty="0" err="1"/>
              <a:t>clonazepam</a:t>
            </a:r>
            <a:r>
              <a:rPr lang="it-IT" dirty="0"/>
              <a:t>)</a:t>
            </a:r>
          </a:p>
          <a:p>
            <a:endParaRPr lang="it-IT" dirty="0"/>
          </a:p>
        </p:txBody>
      </p:sp>
    </p:spTree>
    <p:extLst>
      <p:ext uri="{BB962C8B-B14F-4D97-AF65-F5344CB8AC3E}">
        <p14:creationId xmlns:p14="http://schemas.microsoft.com/office/powerpoint/2010/main" val="377542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9F0FCA-D688-2A3C-7231-6832A2234BF8}"/>
              </a:ext>
            </a:extLst>
          </p:cNvPr>
          <p:cNvSpPr>
            <a:spLocks noGrp="1"/>
          </p:cNvSpPr>
          <p:nvPr>
            <p:ph type="title"/>
          </p:nvPr>
        </p:nvSpPr>
        <p:spPr/>
        <p:txBody>
          <a:bodyPr/>
          <a:lstStyle/>
          <a:p>
            <a:r>
              <a:rPr lang="it-IT" dirty="0"/>
              <a:t>Esempi di benzodiazepine</a:t>
            </a:r>
          </a:p>
        </p:txBody>
      </p:sp>
      <p:sp>
        <p:nvSpPr>
          <p:cNvPr id="3" name="Segnaposto contenuto 2">
            <a:extLst>
              <a:ext uri="{FF2B5EF4-FFF2-40B4-BE49-F238E27FC236}">
                <a16:creationId xmlns:a16="http://schemas.microsoft.com/office/drawing/2014/main" id="{BBAD7A96-3FC6-E497-BAA6-4EFB52E476EE}"/>
              </a:ext>
            </a:extLst>
          </p:cNvPr>
          <p:cNvSpPr>
            <a:spLocks noGrp="1"/>
          </p:cNvSpPr>
          <p:nvPr>
            <p:ph idx="1"/>
          </p:nvPr>
        </p:nvSpPr>
        <p:spPr/>
        <p:txBody>
          <a:bodyPr>
            <a:normAutofit fontScale="70000" lnSpcReduction="2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Diazepam (Valium): Spesso usato per l’ansia acuta, le convulsioni e il rilassamento muscolare.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Lorazepam</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a:latin typeface="Calibri" panose="020F0502020204030204" pitchFamily="34" charset="0"/>
                <a:ea typeface="Times New Roman" panose="02020603050405020304" pitchFamily="18" charset="0"/>
                <a:cs typeface="Times New Roman" panose="02020603050405020304" pitchFamily="18" charset="0"/>
              </a:rPr>
              <a:t>Tavor, control, </a:t>
            </a:r>
            <a:r>
              <a:rPr lang="it-IT" sz="2800" kern="100" dirty="0" err="1">
                <a:latin typeface="Calibri" panose="020F0502020204030204" pitchFamily="34" charset="0"/>
                <a:ea typeface="Times New Roman" panose="02020603050405020304" pitchFamily="18" charset="0"/>
                <a:cs typeface="Times New Roman" panose="02020603050405020304" pitchFamily="18" charset="0"/>
              </a:rPr>
              <a:t>Lorans</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Utilizzato per attacchi d’ansia acuti, disturbo di panico e insonnia. Ha una durata d’azione intermedia.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Alprazolam</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(Xanax): Specificamente indicato per il disturbo di panico e l’ansia generalizzata, con una durata d’azione relativamente breve.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Clonazepam</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Klonopin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Utilizzato per il disturbo di panico e alcuni tipi di epilessia.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Le benzodiazepine possono causare sonnolenza, affaticamento, compromissione della memoria, rallentamento dei riflessi e vertigini. L’uso a lungo termine può portare a tolleranza (necessità di aumentare la dose per ottenere lo stesso effetto), dipendenza fisica e sintomi di astinenza.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Uso e precauzioni: Sono efficaci a breve termine, ma il loro uso a lungo termine è sconsigliato a causa del rischio di dipendenza e assuefazione. L’interruzione deve essere graduale per evitare sintomi di astinenza, che possono includere ansia di rimbalzo, tremori, insonnia e convulsioni.</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6270801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3933</TotalTime>
  <Words>5380</Words>
  <Application>Microsoft Office PowerPoint</Application>
  <PresentationFormat>Widescreen</PresentationFormat>
  <Paragraphs>367</Paragraphs>
  <Slides>68</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68</vt:i4>
      </vt:variant>
    </vt:vector>
  </HeadingPairs>
  <TitlesOfParts>
    <vt:vector size="78" baseType="lpstr">
      <vt:lpstr>Aptos</vt:lpstr>
      <vt:lpstr>Aptos Display</vt:lpstr>
      <vt:lpstr>Arial</vt:lpstr>
      <vt:lpstr>ArialMT</vt:lpstr>
      <vt:lpstr>Calibri</vt:lpstr>
      <vt:lpstr>Comic Sans MS</vt:lpstr>
      <vt:lpstr>MS-PGothic</vt:lpstr>
      <vt:lpstr>TimesNewRomanPS-BoldMT</vt:lpstr>
      <vt:lpstr>TimesNewRomanPSMT</vt:lpstr>
      <vt:lpstr>Tema di Office</vt:lpstr>
      <vt:lpstr>ANSIOLITICI ED ANTIPSICOTICI</vt:lpstr>
      <vt:lpstr>ANSIOLITICI storia</vt:lpstr>
      <vt:lpstr>Presentazione standard di PowerPoint</vt:lpstr>
      <vt:lpstr>Presentazione standard di PowerPoint</vt:lpstr>
      <vt:lpstr>Presentazione standard di PowerPoint</vt:lpstr>
      <vt:lpstr>CAUSE INSONNIA</vt:lpstr>
      <vt:lpstr>Tipologie principali di ansiolitici: Benzodiazepine  </vt:lpstr>
      <vt:lpstr>ANSIOLITICI BDZ  </vt:lpstr>
      <vt:lpstr>Esempi di benzodiazepine</vt:lpstr>
      <vt:lpstr>POTENZA DELLE BDZ</vt:lpstr>
      <vt:lpstr>ALTRI FARMACI USATI PER IL CONTROLLO DELL’ANSIA E SINTOMI CORRELATI</vt:lpstr>
      <vt:lpstr>Antidepressivi utilizzati come ansiolitici </vt:lpstr>
      <vt:lpstr>Presentazione standard di PowerPoint</vt:lpstr>
      <vt:lpstr>Beta-bloccanti </vt:lpstr>
      <vt:lpstr>Antistaminici </vt:lpstr>
      <vt:lpstr>Pregabalin </vt:lpstr>
      <vt:lpstr>Antipsicotici a basse dosi</vt:lpstr>
      <vt:lpstr>Altri prodotti utili nel controllo di ansia ed insonnia</vt:lpstr>
      <vt:lpstr>Prodotti naturali (o quasi)</vt:lpstr>
      <vt:lpstr>Indicazioni degli ansiolitici </vt:lpstr>
      <vt:lpstr>Presentazione standard di PowerPoint</vt:lpstr>
      <vt:lpstr>Considerazioni sull’uso degli ansiolitici </vt:lpstr>
      <vt:lpstr>effetti collaterali delle benzodiazepine </vt:lpstr>
      <vt:lpstr>Presentazione standard di PowerPoint</vt:lpstr>
      <vt:lpstr>L’ansia, nostra alleata</vt:lpstr>
      <vt:lpstr>Presentazione standard di PowerPoint</vt:lpstr>
      <vt:lpstr>Farmacocinetica </vt:lpstr>
      <vt:lpstr>ANTIPSICOTICI</vt:lpstr>
      <vt:lpstr>Presentazione standard di PowerPoint</vt:lpstr>
      <vt:lpstr>ANTIPSICOTICI: ASPETTI GENERALI</vt:lpstr>
      <vt:lpstr>Gli antipsicotici si dividono in due categorie principali: </vt:lpstr>
      <vt:lpstr>Antipsicotici  Tipici di prima generazione</vt:lpstr>
      <vt:lpstr>Esempi di antipsicotici tipici: </vt:lpstr>
      <vt:lpstr>Effetti collaterali degli antipsicotici tipici: </vt:lpstr>
      <vt:lpstr>ANTIPSICOTICI ATIPICI (SECONDA GENERAZIONE)</vt:lpstr>
      <vt:lpstr>Presentazione standard di PowerPoint</vt:lpstr>
      <vt:lpstr>Esempi di antipsicotici atipici: </vt:lpstr>
      <vt:lpstr>Presentazione standard di PowerPoint</vt:lpstr>
      <vt:lpstr>Vantaggi degli antipsicotici atipici: </vt:lpstr>
      <vt:lpstr>Effetti collaterali degli antipsicotici atipici: </vt:lpstr>
      <vt:lpstr>Presentazione standard di PowerPoint</vt:lpstr>
      <vt:lpstr>Meccanismo d'azione </vt:lpstr>
      <vt:lpstr>DOPAMINA</vt:lpstr>
      <vt:lpstr>Presentazione standard di PowerPoint</vt:lpstr>
      <vt:lpstr>Farmacocinetica </vt:lpstr>
      <vt:lpstr>Effetti collaterali </vt:lpstr>
      <vt:lpstr>RIEPILOGO USO ANTIPSICOTICI </vt:lpstr>
      <vt:lpstr>ANTIPSICOTICI NEL DISTURBO BIPOLARE</vt:lpstr>
      <vt:lpstr>ANTIPSICOTICI ED AUMENTO PONDERALE</vt:lpstr>
      <vt:lpstr>Presentazione standard di PowerPoint</vt:lpstr>
      <vt:lpstr>Indicazioni terapeutiche </vt:lpstr>
      <vt:lpstr>Presentazione standard di PowerPoint</vt:lpstr>
      <vt:lpstr>TERAPIA DELLA SCHIZOFRENIA (tratto dagli appunti del Prof Favaretto) </vt:lpstr>
      <vt:lpstr>Il trattamento del paziente con schizofrenia</vt:lpstr>
      <vt:lpstr>1. Psicoterapia cognitivo-comportamentale (CBT) </vt:lpstr>
      <vt:lpstr>2. Psicoeducazione  </vt:lpstr>
      <vt:lpstr>3. Terapia di riabilitazione sociale e lavorativa </vt:lpstr>
      <vt:lpstr>4. Terapia familiare </vt:lpstr>
      <vt:lpstr>5. Terapia cognitiva per i deficit cognitivi (Cognitive Remediation) </vt:lpstr>
      <vt:lpstr>6. Interventi basati sulla mindfulness </vt:lpstr>
      <vt:lpstr>7. Terapie di gruppo </vt:lpstr>
      <vt:lpstr>8. Approccio metacognitivo </vt:lpstr>
      <vt:lpstr>Presentazione standard di PowerPoint</vt:lpstr>
      <vt:lpstr>Antiparkinsoniani e loro effetti collaterali</vt:lpstr>
      <vt:lpstr>  SSRI INDICAZIONI NEI DISTURBI D’ANSIA DP DOC FobSoc GAD PTSD   </vt:lpstr>
      <vt:lpstr>ESKETAMINA</vt:lpstr>
      <vt:lpstr>ANTIDEPRESSIVI CHE NON INTERFERISCONO CON LA VITA SESSUALE</vt:lpstr>
      <vt:lpstr>STABILIZZATORI UMORE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25</cp:revision>
  <dcterms:created xsi:type="dcterms:W3CDTF">2024-10-13T08:08:51Z</dcterms:created>
  <dcterms:modified xsi:type="dcterms:W3CDTF">2024-10-26T07:17:02Z</dcterms:modified>
</cp:coreProperties>
</file>