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sldIdLst>
    <p:sldId id="256" r:id="rId2"/>
    <p:sldId id="356" r:id="rId3"/>
    <p:sldId id="257" r:id="rId4"/>
    <p:sldId id="261" r:id="rId5"/>
    <p:sldId id="262" r:id="rId6"/>
    <p:sldId id="436" r:id="rId7"/>
    <p:sldId id="437" r:id="rId8"/>
    <p:sldId id="438" r:id="rId9"/>
    <p:sldId id="351" r:id="rId10"/>
    <p:sldId id="352" r:id="rId11"/>
    <p:sldId id="354" r:id="rId12"/>
    <p:sldId id="353" r:id="rId13"/>
    <p:sldId id="391" r:id="rId14"/>
    <p:sldId id="393" r:id="rId15"/>
    <p:sldId id="394" r:id="rId16"/>
    <p:sldId id="259" r:id="rId17"/>
    <p:sldId id="260" r:id="rId18"/>
    <p:sldId id="350" r:id="rId19"/>
    <p:sldId id="395" r:id="rId20"/>
    <p:sldId id="439" r:id="rId21"/>
    <p:sldId id="396" r:id="rId22"/>
    <p:sldId id="258" r:id="rId23"/>
    <p:sldId id="263" r:id="rId24"/>
    <p:sldId id="397" r:id="rId25"/>
    <p:sldId id="265" r:id="rId26"/>
    <p:sldId id="398" r:id="rId27"/>
    <p:sldId id="399" r:id="rId28"/>
    <p:sldId id="400" r:id="rId29"/>
    <p:sldId id="401" r:id="rId30"/>
    <p:sldId id="333" r:id="rId31"/>
    <p:sldId id="266" r:id="rId32"/>
    <p:sldId id="402" r:id="rId33"/>
    <p:sldId id="403" r:id="rId34"/>
    <p:sldId id="267" r:id="rId35"/>
    <p:sldId id="404" r:id="rId36"/>
    <p:sldId id="405" r:id="rId37"/>
    <p:sldId id="268" r:id="rId38"/>
    <p:sldId id="334" r:id="rId39"/>
    <p:sldId id="335" r:id="rId40"/>
    <p:sldId id="269" r:id="rId41"/>
    <p:sldId id="370" r:id="rId42"/>
    <p:sldId id="371" r:id="rId43"/>
    <p:sldId id="406" r:id="rId44"/>
    <p:sldId id="372" r:id="rId45"/>
    <p:sldId id="407" r:id="rId46"/>
    <p:sldId id="373" r:id="rId47"/>
    <p:sldId id="270" r:id="rId48"/>
    <p:sldId id="408" r:id="rId49"/>
    <p:sldId id="409" r:id="rId50"/>
    <p:sldId id="440" r:id="rId51"/>
    <p:sldId id="412" r:id="rId52"/>
    <p:sldId id="441" r:id="rId53"/>
    <p:sldId id="410" r:id="rId54"/>
    <p:sldId id="411" r:id="rId55"/>
    <p:sldId id="442" r:id="rId56"/>
    <p:sldId id="336" r:id="rId57"/>
    <p:sldId id="271" r:id="rId58"/>
    <p:sldId id="413" r:id="rId59"/>
    <p:sldId id="415" r:id="rId60"/>
    <p:sldId id="337" r:id="rId61"/>
    <p:sldId id="386" r:id="rId62"/>
    <p:sldId id="425" r:id="rId63"/>
    <p:sldId id="420" r:id="rId64"/>
    <p:sldId id="387" r:id="rId65"/>
    <p:sldId id="421" r:id="rId66"/>
    <p:sldId id="416" r:id="rId67"/>
    <p:sldId id="422" r:id="rId68"/>
    <p:sldId id="417" r:id="rId69"/>
    <p:sldId id="423" r:id="rId70"/>
    <p:sldId id="418" r:id="rId71"/>
    <p:sldId id="419" r:id="rId72"/>
    <p:sldId id="444" r:id="rId73"/>
    <p:sldId id="445" r:id="rId74"/>
    <p:sldId id="446" r:id="rId75"/>
    <p:sldId id="447" r:id="rId76"/>
    <p:sldId id="448" r:id="rId77"/>
    <p:sldId id="426" r:id="rId78"/>
    <p:sldId id="427" r:id="rId79"/>
    <p:sldId id="428" r:id="rId80"/>
    <p:sldId id="429" r:id="rId81"/>
    <p:sldId id="435" r:id="rId82"/>
    <p:sldId id="430" r:id="rId83"/>
    <p:sldId id="272" r:id="rId84"/>
    <p:sldId id="433" r:id="rId85"/>
    <p:sldId id="434" r:id="rId86"/>
    <p:sldId id="338" r:id="rId87"/>
    <p:sldId id="339" r:id="rId88"/>
    <p:sldId id="340" r:id="rId89"/>
    <p:sldId id="341" r:id="rId90"/>
    <p:sldId id="342" r:id="rId91"/>
    <p:sldId id="286" r:id="rId92"/>
    <p:sldId id="443" r:id="rId93"/>
    <p:sldId id="388" r:id="rId94"/>
    <p:sldId id="389" r:id="rId9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3960" autoAdjust="0"/>
    <p:restoredTop sz="94660"/>
  </p:normalViewPr>
  <p:slideViewPr>
    <p:cSldViewPr>
      <p:cViewPr varScale="1">
        <p:scale>
          <a:sx n="80" d="100"/>
          <a:sy n="80" d="100"/>
        </p:scale>
        <p:origin x="666" y="2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10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custSel modSld">
      <pc:chgData name="FRANCESCO ROVETTO" userId="5f88dbb262c9fade" providerId="LiveId" clId="{7F20A2AD-B8D6-474C-80DC-96F58A7F38F7}" dt="2026-02-08T09:45:32.405" v="35" actId="20577"/>
      <pc:docMkLst>
        <pc:docMk/>
      </pc:docMkLst>
      <pc:sldChg chg="modSp mod">
        <pc:chgData name="FRANCESCO ROVETTO" userId="5f88dbb262c9fade" providerId="LiveId" clId="{7F20A2AD-B8D6-474C-80DC-96F58A7F38F7}" dt="2026-02-08T09:45:32.405" v="35" actId="20577"/>
        <pc:sldMkLst>
          <pc:docMk/>
          <pc:sldMk cId="0" sldId="337"/>
        </pc:sldMkLst>
        <pc:spChg chg="mod">
          <ac:chgData name="FRANCESCO ROVETTO" userId="5f88dbb262c9fade" providerId="LiveId" clId="{7F20A2AD-B8D6-474C-80DC-96F58A7F38F7}" dt="2026-02-08T09:45:32.405" v="35" actId="20577"/>
          <ac:spMkLst>
            <pc:docMk/>
            <pc:sldMk cId="0" sldId="33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35874A-8A6F-42B0-A3C7-F69A7F0ADBC8}" type="datetimeFigureOut">
              <a:rPr lang="it-IT" smtClean="0"/>
              <a:pPr/>
              <a:t>08/02/2026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A571C-D830-4CBD-A3FF-71215BDEA9CD}" type="slidenum">
              <a:rPr lang="it-IT" smtClean="0"/>
              <a:pPr/>
              <a:t>‹N›</a:t>
            </a:fld>
            <a:endParaRPr lang="it-IT"/>
          </a:p>
        </p:txBody>
      </p:sp>
    </p:spTree>
    <p:extLst>
      <p:ext uri="{BB962C8B-B14F-4D97-AF65-F5344CB8AC3E}">
        <p14:creationId xmlns:p14="http://schemas.microsoft.com/office/powerpoint/2010/main" val="2085698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C62A571C-D830-4CBD-A3FF-71215BDEA9CD}" type="slidenum">
              <a:rPr lang="it-IT" smtClean="0"/>
              <a:pPr/>
              <a:t>5</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8718496-E820-4C9E-97A3-936738CCF7CA}" type="datetimeFigureOut">
              <a:rPr lang="it-IT" smtClean="0"/>
              <a:pPr/>
              <a:t>08/02/2026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C58E0B-6619-4114-AD58-33F08B68E17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18496-E820-4C9E-97A3-936738CCF7CA}" type="datetimeFigureOut">
              <a:rPr lang="it-IT" smtClean="0"/>
              <a:pPr/>
              <a:t>08/02/2026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C58E0B-6619-4114-AD58-33F08B68E171}"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file:///D:\rovettodoc\LEZIONI\DIAG-DSM4-progetti\CASE%20FORMULATION-SCHEMA.doc" TargetMode="External"/><Relationship Id="rId2" Type="http://schemas.openxmlformats.org/officeDocument/2006/relationships/hyperlink" Target="file:///D:\rovettodoc\LEZIONI\DIAG-DSM4-progetti\IDEE%20IRRAZIONALI1.doc"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PSICOTERAPIA E PSICOFARMACI</a:t>
            </a:r>
            <a:br>
              <a:rPr lang="it-IT" dirty="0"/>
            </a:br>
            <a:r>
              <a:rPr lang="it-IT" dirty="0"/>
              <a:t>una possibile integrazione</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a:t>Nella prescrizione è opportuno tener conto di variabili che non sono solamente biologiche.</a:t>
            </a:r>
          </a:p>
          <a:p>
            <a:r>
              <a:rPr lang="it-IT" sz="4000" dirty="0"/>
              <a:t>In psicoterapia, d’altra parte, ci troviamo a fronteggiare variabili che non sono solamente psicologico- relazionali.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600" dirty="0"/>
              <a:t>La stragrande maggioranza delle patologie che affrontiamo sono costituite da circoli viziosi </a:t>
            </a:r>
            <a:r>
              <a:rPr lang="it-IT" sz="3600" dirty="0" err="1"/>
              <a:t>autoperpetuanti</a:t>
            </a:r>
            <a:r>
              <a:rPr lang="it-IT" sz="3600" dirty="0"/>
              <a:t> cui concorrono aspetti psicologici, comportamentali, biologici, sociali (la famosa unità </a:t>
            </a:r>
            <a:r>
              <a:rPr lang="it-IT" sz="3600" dirty="0" err="1"/>
              <a:t>psico-fisico-sociale</a:t>
            </a:r>
            <a:r>
              <a:rPr lang="it-IT" sz="3600" dirty="0"/>
              <a:t> di cui ci hanno parlato a Psicologia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4400" dirty="0"/>
              <a:t>Il circolo vizioso può essere interrotto, o fortemente indebolito a ciascuno di questi livelli, sempre che si riesca a mantenere  uno sguardo sufficientemente globale sulle dinamiche del caso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FD7EC6-D2C7-4EC5-83B1-2525D0F0E0D3}"/>
              </a:ext>
            </a:extLst>
          </p:cNvPr>
          <p:cNvSpPr>
            <a:spLocks noGrp="1"/>
          </p:cNvSpPr>
          <p:nvPr>
            <p:ph type="title"/>
          </p:nvPr>
        </p:nvSpPr>
        <p:spPr/>
        <p:txBody>
          <a:bodyPr/>
          <a:lstStyle/>
          <a:p>
            <a:r>
              <a:rPr lang="it-IT" dirty="0"/>
              <a:t>BASIC ID</a:t>
            </a:r>
          </a:p>
        </p:txBody>
      </p:sp>
      <p:sp>
        <p:nvSpPr>
          <p:cNvPr id="3" name="Segnaposto contenuto 2">
            <a:extLst>
              <a:ext uri="{FF2B5EF4-FFF2-40B4-BE49-F238E27FC236}">
                <a16:creationId xmlns:a16="http://schemas.microsoft.com/office/drawing/2014/main" id="{C0496FC7-071E-5D97-DEA2-EDBECA9658E8}"/>
              </a:ext>
            </a:extLst>
          </p:cNvPr>
          <p:cNvSpPr>
            <a:spLocks noGrp="1"/>
          </p:cNvSpPr>
          <p:nvPr>
            <p:ph idx="1"/>
          </p:nvPr>
        </p:nvSpPr>
        <p:spPr/>
        <p:txBody>
          <a:bodyPr/>
          <a:lstStyle/>
          <a:p>
            <a:r>
              <a:rPr lang="it-IT" dirty="0"/>
              <a:t>Ritengo tutt’ora molto valida la proposta di Lazarus di progettare un trattamento tenendo conto del BASIC ID del paziente, ma in questo caso non si tratta tanto di dinamiche inconsce</a:t>
            </a:r>
          </a:p>
        </p:txBody>
      </p:sp>
    </p:spTree>
    <p:extLst>
      <p:ext uri="{BB962C8B-B14F-4D97-AF65-F5344CB8AC3E}">
        <p14:creationId xmlns:p14="http://schemas.microsoft.com/office/powerpoint/2010/main" val="220681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05667A-AB24-96C8-3E1F-656FFEE029B2}"/>
              </a:ext>
            </a:extLst>
          </p:cNvPr>
          <p:cNvSpPr>
            <a:spLocks noGrp="1"/>
          </p:cNvSpPr>
          <p:nvPr>
            <p:ph type="title"/>
          </p:nvPr>
        </p:nvSpPr>
        <p:spPr/>
        <p:txBody>
          <a:bodyPr rtlCol="0">
            <a:normAutofit fontScale="90000"/>
          </a:bodyPr>
          <a:lstStyle/>
          <a:p>
            <a:pPr eaLnBrk="1" fontAlgn="auto" hangingPunct="1">
              <a:spcAft>
                <a:spcPts val="0"/>
              </a:spcAft>
              <a:defRPr/>
            </a:pPr>
            <a:r>
              <a:rPr lang="it-IT" dirty="0">
                <a:latin typeface="Times New Roman" pitchFamily="18" charset="0"/>
                <a:ea typeface="Times New Roman" pitchFamily="18" charset="0"/>
                <a:cs typeface="Times New Roman" pitchFamily="18" charset="0"/>
              </a:rPr>
              <a:t>"</a:t>
            </a:r>
            <a:r>
              <a:rPr lang="it-IT" b="1" dirty="0">
                <a:latin typeface="Times New Roman" pitchFamily="18" charset="0"/>
                <a:ea typeface="Times New Roman" pitchFamily="18" charset="0"/>
                <a:cs typeface="Times New Roman" pitchFamily="18" charset="0"/>
              </a:rPr>
              <a:t>BASIC ID</a:t>
            </a:r>
            <a:r>
              <a:rPr lang="it-IT" dirty="0">
                <a:latin typeface="Times New Roman" pitchFamily="18" charset="0"/>
                <a:ea typeface="Times New Roman" pitchFamily="18" charset="0"/>
                <a:cs typeface="Times New Roman" pitchFamily="18" charset="0"/>
              </a:rPr>
              <a:t>"</a:t>
            </a:r>
            <a:br>
              <a:rPr lang="it-IT" sz="1800" dirty="0">
                <a:latin typeface="Arial" pitchFamily="34" charset="0"/>
                <a:cs typeface="Arial" pitchFamily="34" charset="0"/>
              </a:rPr>
            </a:br>
            <a:endParaRPr lang="it-IT" dirty="0"/>
          </a:p>
        </p:txBody>
      </p:sp>
      <p:sp>
        <p:nvSpPr>
          <p:cNvPr id="3" name="Segnaposto contenuto 2">
            <a:extLst>
              <a:ext uri="{FF2B5EF4-FFF2-40B4-BE49-F238E27FC236}">
                <a16:creationId xmlns:a16="http://schemas.microsoft.com/office/drawing/2014/main" id="{A494F300-DA65-D3AF-0D78-41ABCD53BD2A}"/>
              </a:ext>
            </a:extLst>
          </p:cNvPr>
          <p:cNvSpPr>
            <a:spLocks noGrp="1"/>
          </p:cNvSpPr>
          <p:nvPr>
            <p:ph idx="1"/>
          </p:nvPr>
        </p:nvSpPr>
        <p:spPr/>
        <p:txBody>
          <a:bodyPr rtlCol="0">
            <a:normAutofit fontScale="77500" lnSpcReduction="20000"/>
          </a:bodyPr>
          <a:lstStyle/>
          <a:p>
            <a:pPr marL="0" indent="0">
              <a:spcBef>
                <a:spcPct val="0"/>
              </a:spcBef>
              <a:buFont typeface="Arial" panose="020B0604020202020204" pitchFamily="34" charset="0"/>
              <a:buNone/>
              <a:defRPr/>
            </a:pPr>
            <a:r>
              <a:rPr lang="it-IT" dirty="0">
                <a:latin typeface="Times New Roman" pitchFamily="18" charset="0"/>
                <a:ea typeface="Times New Roman" pitchFamily="18" charset="0"/>
                <a:cs typeface="Times New Roman" pitchFamily="18" charset="0"/>
              </a:rPr>
              <a:t> </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4000" b="1" dirty="0" err="1">
                <a:latin typeface="Times New Roman" pitchFamily="18" charset="0"/>
                <a:ea typeface="Times New Roman" pitchFamily="18" charset="0"/>
                <a:cs typeface="Times New Roman" pitchFamily="18" charset="0"/>
              </a:rPr>
              <a:t>B</a:t>
            </a:r>
            <a:r>
              <a:rPr lang="it-IT" dirty="0" err="1">
                <a:latin typeface="Times New Roman" pitchFamily="18" charset="0"/>
                <a:ea typeface="Times New Roman" pitchFamily="18" charset="0"/>
                <a:cs typeface="Times New Roman" pitchFamily="18" charset="0"/>
              </a:rPr>
              <a:t>ehavior</a:t>
            </a:r>
            <a:r>
              <a:rPr lang="it-IT" dirty="0">
                <a:latin typeface="Times New Roman" pitchFamily="18" charset="0"/>
                <a:ea typeface="Times New Roman" pitchFamily="18" charset="0"/>
                <a:cs typeface="Times New Roman" pitchFamily="18" charset="0"/>
              </a:rPr>
              <a:t> (Comportamento); </a:t>
            </a:r>
            <a:r>
              <a:rPr lang="it-IT" sz="1800" dirty="0">
                <a:latin typeface="Times New Roman" pitchFamily="18" charset="0"/>
                <a:ea typeface="Times New Roman" pitchFamily="18" charset="0"/>
                <a:cs typeface="Times New Roman" pitchFamily="18" charset="0"/>
              </a:rPr>
              <a:t>intensità, frequenza, durata, conseguenze ed occasioni di comparsa </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4400" b="1" dirty="0" err="1">
                <a:latin typeface="Times New Roman" pitchFamily="18" charset="0"/>
                <a:ea typeface="Times New Roman" pitchFamily="18" charset="0"/>
                <a:cs typeface="Times New Roman" pitchFamily="18" charset="0"/>
              </a:rPr>
              <a:t>A</a:t>
            </a:r>
            <a:r>
              <a:rPr lang="it-IT" dirty="0" err="1">
                <a:latin typeface="Times New Roman" pitchFamily="18" charset="0"/>
                <a:ea typeface="Times New Roman" pitchFamily="18" charset="0"/>
                <a:cs typeface="Times New Roman" pitchFamily="18" charset="0"/>
              </a:rPr>
              <a:t>ffective</a:t>
            </a:r>
            <a:r>
              <a:rPr lang="it-IT" dirty="0">
                <a:latin typeface="Times New Roman" pitchFamily="18" charset="0"/>
                <a:ea typeface="Times New Roman" pitchFamily="18" charset="0"/>
                <a:cs typeface="Times New Roman" pitchFamily="18" charset="0"/>
              </a:rPr>
              <a:t> </a:t>
            </a:r>
            <a:r>
              <a:rPr lang="it-IT" dirty="0" err="1">
                <a:latin typeface="Times New Roman" pitchFamily="18" charset="0"/>
                <a:ea typeface="Times New Roman" pitchFamily="18" charset="0"/>
                <a:cs typeface="Times New Roman" pitchFamily="18" charset="0"/>
              </a:rPr>
              <a:t>processes</a:t>
            </a:r>
            <a:r>
              <a:rPr lang="it-IT" dirty="0">
                <a:latin typeface="Times New Roman" pitchFamily="18" charset="0"/>
                <a:ea typeface="Times New Roman" pitchFamily="18" charset="0"/>
                <a:cs typeface="Times New Roman" pitchFamily="18" charset="0"/>
              </a:rPr>
              <a:t> (Processi emotivi); </a:t>
            </a:r>
            <a:r>
              <a:rPr lang="it-IT" sz="1800" dirty="0">
                <a:latin typeface="Times New Roman" pitchFamily="18" charset="0"/>
                <a:ea typeface="Times New Roman" pitchFamily="18" charset="0"/>
                <a:cs typeface="Times New Roman" pitchFamily="18" charset="0"/>
              </a:rPr>
              <a:t>depressione, maniacalità, ansia</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4400" b="1" dirty="0" err="1">
                <a:latin typeface="Times New Roman" pitchFamily="18" charset="0"/>
                <a:ea typeface="Times New Roman" pitchFamily="18" charset="0"/>
                <a:cs typeface="Times New Roman" pitchFamily="18" charset="0"/>
              </a:rPr>
              <a:t>S</a:t>
            </a:r>
            <a:r>
              <a:rPr lang="it-IT" dirty="0" err="1">
                <a:latin typeface="Times New Roman" pitchFamily="18" charset="0"/>
                <a:ea typeface="Times New Roman" pitchFamily="18" charset="0"/>
                <a:cs typeface="Times New Roman" pitchFamily="18" charset="0"/>
              </a:rPr>
              <a:t>ensations</a:t>
            </a:r>
            <a:r>
              <a:rPr lang="it-IT" dirty="0">
                <a:latin typeface="Times New Roman" pitchFamily="18" charset="0"/>
                <a:ea typeface="Times New Roman" pitchFamily="18" charset="0"/>
                <a:cs typeface="Times New Roman" pitchFamily="18" charset="0"/>
              </a:rPr>
              <a:t> (Sensazioni e funzionamento degli organi sensoriali); </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4400" b="1" dirty="0" err="1">
                <a:latin typeface="Times New Roman" pitchFamily="18" charset="0"/>
                <a:ea typeface="Times New Roman" pitchFamily="18" charset="0"/>
                <a:cs typeface="Times New Roman" pitchFamily="18" charset="0"/>
              </a:rPr>
              <a:t>I</a:t>
            </a:r>
            <a:r>
              <a:rPr lang="it-IT" dirty="0" err="1">
                <a:latin typeface="Times New Roman" pitchFamily="18" charset="0"/>
                <a:ea typeface="Times New Roman" pitchFamily="18" charset="0"/>
                <a:cs typeface="Times New Roman" pitchFamily="18" charset="0"/>
              </a:rPr>
              <a:t>mages</a:t>
            </a:r>
            <a:r>
              <a:rPr lang="it-IT" dirty="0">
                <a:latin typeface="Times New Roman" pitchFamily="18" charset="0"/>
                <a:ea typeface="Times New Roman" pitchFamily="18" charset="0"/>
                <a:cs typeface="Times New Roman" pitchFamily="18" charset="0"/>
              </a:rPr>
              <a:t> (Immaginazione); </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4400" b="1" dirty="0" err="1">
                <a:latin typeface="Times New Roman" pitchFamily="18" charset="0"/>
                <a:ea typeface="Times New Roman" pitchFamily="18" charset="0"/>
                <a:cs typeface="Times New Roman" pitchFamily="18" charset="0"/>
              </a:rPr>
              <a:t>C</a:t>
            </a:r>
            <a:r>
              <a:rPr lang="it-IT" dirty="0" err="1">
                <a:latin typeface="Times New Roman" pitchFamily="18" charset="0"/>
                <a:ea typeface="Times New Roman" pitchFamily="18" charset="0"/>
                <a:cs typeface="Times New Roman" pitchFamily="18" charset="0"/>
              </a:rPr>
              <a:t>ognitions</a:t>
            </a:r>
            <a:r>
              <a:rPr lang="it-IT" dirty="0">
                <a:latin typeface="Times New Roman" pitchFamily="18" charset="0"/>
                <a:ea typeface="Times New Roman" pitchFamily="18" charset="0"/>
                <a:cs typeface="Times New Roman" pitchFamily="18" charset="0"/>
              </a:rPr>
              <a:t> (Cognizioni); </a:t>
            </a:r>
            <a:r>
              <a:rPr lang="it-IT" sz="1800" dirty="0">
                <a:latin typeface="Times New Roman" pitchFamily="18" charset="0"/>
                <a:ea typeface="Times New Roman" pitchFamily="18" charset="0"/>
                <a:cs typeface="Times New Roman" pitchFamily="18" charset="0"/>
                <a:hlinkClick r:id="rId2"/>
              </a:rPr>
              <a:t>Idee disfunzionali</a:t>
            </a:r>
            <a:r>
              <a:rPr lang="it-IT" sz="1800" dirty="0">
                <a:latin typeface="Times New Roman" pitchFamily="18" charset="0"/>
                <a:ea typeface="Times New Roman" pitchFamily="18" charset="0"/>
                <a:cs typeface="Times New Roman" pitchFamily="18" charset="0"/>
              </a:rPr>
              <a:t>, distorsioni cognitive</a:t>
            </a:r>
            <a:r>
              <a:rPr lang="it-IT" dirty="0">
                <a:latin typeface="Times New Roman" pitchFamily="18" charset="0"/>
                <a:ea typeface="Times New Roman" pitchFamily="18" charset="0"/>
                <a:cs typeface="Times New Roman" pitchFamily="18" charset="0"/>
              </a:rPr>
              <a:t> </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4400" b="1" dirty="0">
                <a:latin typeface="Times New Roman" pitchFamily="18" charset="0"/>
                <a:ea typeface="Times New Roman" pitchFamily="18" charset="0"/>
                <a:cs typeface="Times New Roman" pitchFamily="18" charset="0"/>
              </a:rPr>
              <a:t>I</a:t>
            </a:r>
            <a:r>
              <a:rPr lang="it-IT" dirty="0">
                <a:latin typeface="Times New Roman" pitchFamily="18" charset="0"/>
                <a:ea typeface="Times New Roman" pitchFamily="18" charset="0"/>
                <a:cs typeface="Times New Roman" pitchFamily="18" charset="0"/>
              </a:rPr>
              <a:t>nterpersonal Relations (Rapporti interpersonali);</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4400" b="1" dirty="0" err="1">
                <a:latin typeface="Times New Roman" pitchFamily="18" charset="0"/>
                <a:ea typeface="Times New Roman" pitchFamily="18" charset="0"/>
                <a:cs typeface="Times New Roman" pitchFamily="18" charset="0"/>
              </a:rPr>
              <a:t>D</a:t>
            </a:r>
            <a:r>
              <a:rPr lang="it-IT" dirty="0" err="1">
                <a:latin typeface="Times New Roman" pitchFamily="18" charset="0"/>
                <a:ea typeface="Times New Roman" pitchFamily="18" charset="0"/>
                <a:cs typeface="Times New Roman" pitchFamily="18" charset="0"/>
              </a:rPr>
              <a:t>rugs</a:t>
            </a:r>
            <a:r>
              <a:rPr lang="it-IT" dirty="0">
                <a:latin typeface="Times New Roman" pitchFamily="18" charset="0"/>
                <a:ea typeface="Times New Roman" pitchFamily="18" charset="0"/>
                <a:cs typeface="Times New Roman" pitchFamily="18" charset="0"/>
              </a:rPr>
              <a:t> and </a:t>
            </a:r>
            <a:r>
              <a:rPr lang="it-IT" dirty="0" err="1">
                <a:latin typeface="Times New Roman" pitchFamily="18" charset="0"/>
                <a:ea typeface="Times New Roman" pitchFamily="18" charset="0"/>
                <a:cs typeface="Times New Roman" pitchFamily="18" charset="0"/>
              </a:rPr>
              <a:t>Diet</a:t>
            </a:r>
            <a:r>
              <a:rPr lang="it-IT" dirty="0">
                <a:latin typeface="Times New Roman" pitchFamily="18" charset="0"/>
                <a:ea typeface="Times New Roman" pitchFamily="18" charset="0"/>
                <a:cs typeface="Times New Roman" pitchFamily="18" charset="0"/>
              </a:rPr>
              <a:t> (ovvero, farmaci e dieta, in altre parole l'aspetto organico). </a:t>
            </a:r>
            <a:endParaRPr lang="it-IT" sz="1800" dirty="0">
              <a:latin typeface="Arial" pitchFamily="34" charset="0"/>
              <a:cs typeface="Arial" pitchFamily="34" charset="0"/>
            </a:endParaRPr>
          </a:p>
          <a:p>
            <a:pPr marL="0" indent="0">
              <a:spcBef>
                <a:spcPct val="0"/>
              </a:spcBef>
              <a:buFont typeface="Arial" panose="020B0604020202020204" pitchFamily="34" charset="0"/>
              <a:buNone/>
              <a:defRPr/>
            </a:pPr>
            <a:r>
              <a:rPr lang="it-IT" sz="1800" dirty="0">
                <a:latin typeface="Arial" pitchFamily="34" charset="0"/>
                <a:ea typeface="Times New Roman" pitchFamily="18" charset="0"/>
                <a:cs typeface="Times New Roman" pitchFamily="18" charset="0"/>
                <a:hlinkClick r:id="rId3"/>
              </a:rPr>
              <a:t>CASE FORMULATION</a:t>
            </a:r>
            <a:endParaRPr lang="it-IT" sz="4400" dirty="0">
              <a:latin typeface="Arial" pitchFamily="34" charset="0"/>
              <a:cs typeface="Arial" pitchFamily="34" charset="0"/>
            </a:endParaRPr>
          </a:p>
          <a:p>
            <a:pPr eaLnBrk="1" fontAlgn="auto" hangingPunct="1">
              <a:spcAft>
                <a:spcPts val="0"/>
              </a:spcAft>
              <a:defRPr/>
            </a:pP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FEF7AF-57CA-FDCF-1543-5CECED53706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3D80912-927F-2F27-0477-768FDB9F0EF8}"/>
              </a:ext>
            </a:extLst>
          </p:cNvPr>
          <p:cNvSpPr>
            <a:spLocks noGrp="1"/>
          </p:cNvSpPr>
          <p:nvPr>
            <p:ph idx="1"/>
          </p:nvPr>
        </p:nvSpPr>
        <p:spPr/>
        <p:txBody>
          <a:bodyPr/>
          <a:lstStyle/>
          <a:p>
            <a:r>
              <a:rPr lang="it-IT" dirty="0"/>
              <a:t>Quindi aspetti comportamentali, cognitivi, sociali ed anche organici si intersecano.</a:t>
            </a:r>
          </a:p>
          <a:p>
            <a:r>
              <a:rPr lang="it-IT" dirty="0"/>
              <a:t>In molti casi l’approccio non può che essere multimodale.</a:t>
            </a:r>
          </a:p>
          <a:p>
            <a:r>
              <a:rPr lang="it-IT" dirty="0"/>
              <a:t>In tale presa in carico globale anche i farmaci svolgono (o possono svolgere) un loro ruolo</a:t>
            </a:r>
          </a:p>
        </p:txBody>
      </p:sp>
    </p:spTree>
    <p:extLst>
      <p:ext uri="{BB962C8B-B14F-4D97-AF65-F5344CB8AC3E}">
        <p14:creationId xmlns:p14="http://schemas.microsoft.com/office/powerpoint/2010/main" val="4116384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pratica clinica, un gran numero dei pazienti che incontriamo assumono farmaci</a:t>
            </a:r>
          </a:p>
          <a:p>
            <a:r>
              <a:rPr lang="it-IT" dirty="0"/>
              <a:t>Es. ansia, spettro ossessivo, disturbi da stress eccessivo, depressione, bipolari, psicosi, dipendenze patologiche, anziani.</a:t>
            </a:r>
          </a:p>
          <a:p>
            <a:r>
              <a:rPr lang="it-IT" dirty="0"/>
              <a:t>Ed anche, disturbi personalità, autismo, ritardo mentale.</a:t>
            </a:r>
          </a:p>
          <a:p>
            <a:r>
              <a:rPr lang="it-IT" dirty="0"/>
              <a:t>Per qualche patologia l’uso dei farmaci è essenziale, per altre accessorio, per altre ancora l’utilità non è stata dimostrata, ma si fa lo stesso.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Anche per chi non può né vuole prescrivere farmaci è importante conoscere:</a:t>
            </a:r>
          </a:p>
          <a:p>
            <a:r>
              <a:rPr lang="it-IT" dirty="0"/>
              <a:t>Potenzialità del trattamento (sono frequenti </a:t>
            </a:r>
            <a:r>
              <a:rPr lang="it-IT" dirty="0" err="1"/>
              <a:t>sovrastime</a:t>
            </a:r>
            <a:r>
              <a:rPr lang="it-IT" dirty="0"/>
              <a:t>, e sottostime es. ti ho prescritto l’antidepressivo “giusto” quindi devi guarire; o i farmaci sono droghe quando inizi non puoi più smettere coprono solo i sintomi, impediscono un reale lavoro su sé stessi ecc ecc.)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EFFETTI COLLATERALI</a:t>
            </a:r>
          </a:p>
        </p:txBody>
      </p:sp>
      <p:sp>
        <p:nvSpPr>
          <p:cNvPr id="3" name="Segnaposto contenuto 2"/>
          <p:cNvSpPr>
            <a:spLocks noGrp="1"/>
          </p:cNvSpPr>
          <p:nvPr>
            <p:ph idx="1"/>
          </p:nvPr>
        </p:nvSpPr>
        <p:spPr/>
        <p:txBody>
          <a:bodyPr>
            <a:normAutofit lnSpcReduction="10000"/>
          </a:bodyPr>
          <a:lstStyle/>
          <a:p>
            <a:r>
              <a:rPr lang="it-IT" dirty="0"/>
              <a:t>Effetti collaterali (non sempre negativi e </a:t>
            </a:r>
            <a:r>
              <a:rPr lang="it-IT" dirty="0" err="1"/>
              <a:t>tofranil</a:t>
            </a:r>
            <a:r>
              <a:rPr lang="it-IT" dirty="0"/>
              <a:t> o </a:t>
            </a:r>
            <a:r>
              <a:rPr lang="it-IT" dirty="0" err="1"/>
              <a:t>oxibutamina</a:t>
            </a:r>
            <a:r>
              <a:rPr lang="it-IT" dirty="0"/>
              <a:t> ed enuresi, </a:t>
            </a:r>
            <a:r>
              <a:rPr lang="it-IT" dirty="0" err="1"/>
              <a:t>seroxat</a:t>
            </a:r>
            <a:r>
              <a:rPr lang="it-IT" dirty="0"/>
              <a:t> ed eiaculazione precoce)</a:t>
            </a:r>
          </a:p>
          <a:p>
            <a:r>
              <a:rPr lang="it-IT" dirty="0"/>
              <a:t>Tempi in cui ci possiamo attendere gli effetti terapeutici e quelli collaterali</a:t>
            </a:r>
          </a:p>
          <a:p>
            <a:r>
              <a:rPr lang="it-IT" dirty="0"/>
              <a:t>Modi in cui si possono osservare eventuali progressi</a:t>
            </a:r>
          </a:p>
          <a:p>
            <a:r>
              <a:rPr lang="it-IT" dirty="0"/>
              <a:t>Vissuto del paziente nei confronti delle diverse forme di trattamento proposto</a:t>
            </a:r>
          </a:p>
          <a:p>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CA5304-E8DA-A5A7-6BC4-295976B891F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98304C5-EC52-8D54-0EBE-065FEE480615}"/>
              </a:ext>
            </a:extLst>
          </p:cNvPr>
          <p:cNvSpPr>
            <a:spLocks noGrp="1"/>
          </p:cNvSpPr>
          <p:nvPr>
            <p:ph idx="1"/>
          </p:nvPr>
        </p:nvSpPr>
        <p:spPr/>
        <p:txBody>
          <a:bodyPr/>
          <a:lstStyle/>
          <a:p>
            <a:r>
              <a:rPr lang="it-IT" dirty="0"/>
              <a:t>Il Viagra (sildenafil) era stato studiato come cardioprotettore dato che facilita il flusso del sangue. Solo che non lo fa esclusivamente nel cuore.</a:t>
            </a:r>
          </a:p>
          <a:p>
            <a:r>
              <a:rPr lang="it-IT" dirty="0"/>
              <a:t>L’enorme successo economico e clinico legato al viagra ed al </a:t>
            </a:r>
            <a:r>
              <a:rPr lang="it-IT" dirty="0" err="1"/>
              <a:t>cialis</a:t>
            </a:r>
            <a:r>
              <a:rPr lang="it-IT" dirty="0"/>
              <a:t> dipende dalla segnalazione da parte di pazienti di un gradevole effetto collaterale.</a:t>
            </a:r>
          </a:p>
          <a:p>
            <a:endParaRPr lang="it-IT" dirty="0"/>
          </a:p>
        </p:txBody>
      </p:sp>
    </p:spTree>
    <p:extLst>
      <p:ext uri="{BB962C8B-B14F-4D97-AF65-F5344CB8AC3E}">
        <p14:creationId xmlns:p14="http://schemas.microsoft.com/office/powerpoint/2010/main" val="1803434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285728"/>
            <a:ext cx="8229600" cy="1143000"/>
          </a:xfrm>
        </p:spPr>
        <p:txBody>
          <a:bodyPr/>
          <a:lstStyle/>
          <a:p>
            <a:r>
              <a:rPr lang="it-IT" dirty="0"/>
              <a:t>Francesco Rovetto</a:t>
            </a:r>
          </a:p>
        </p:txBody>
      </p:sp>
      <p:sp>
        <p:nvSpPr>
          <p:cNvPr id="3" name="Segnaposto contenuto 2"/>
          <p:cNvSpPr>
            <a:spLocks noGrp="1"/>
          </p:cNvSpPr>
          <p:nvPr>
            <p:ph idx="1"/>
          </p:nvPr>
        </p:nvSpPr>
        <p:spPr>
          <a:ln>
            <a:solidFill>
              <a:srgbClr val="FFFF00"/>
            </a:solidFill>
          </a:ln>
        </p:spPr>
        <p:txBody>
          <a:bodyPr>
            <a:normAutofit/>
          </a:bodyPr>
          <a:lstStyle/>
          <a:p>
            <a:r>
              <a:rPr lang="it-IT" dirty="0" err="1"/>
              <a:t>Ord</a:t>
            </a:r>
            <a:r>
              <a:rPr lang="it-IT" dirty="0"/>
              <a:t> Psicologia Clinica e Psicofarmacologia</a:t>
            </a:r>
          </a:p>
          <a:p>
            <a:r>
              <a:rPr lang="it-IT" dirty="0"/>
              <a:t>Sigmund Freud </a:t>
            </a:r>
            <a:r>
              <a:rPr lang="it-IT" dirty="0" err="1"/>
              <a:t>University</a:t>
            </a:r>
            <a:r>
              <a:rPr lang="it-IT" dirty="0"/>
              <a:t> Vienna</a:t>
            </a:r>
          </a:p>
          <a:p>
            <a:r>
              <a:rPr lang="it-IT" dirty="0"/>
              <a:t>Già Università di Pavia</a:t>
            </a:r>
          </a:p>
          <a:p>
            <a:r>
              <a:rPr lang="it-IT" dirty="0">
                <a:solidFill>
                  <a:srgbClr val="FFFF00"/>
                </a:solidFill>
              </a:rPr>
              <a:t>E-mail personale </a:t>
            </a:r>
            <a:r>
              <a:rPr lang="it-IT" dirty="0">
                <a:hlinkClick r:id="rId2"/>
              </a:rPr>
              <a:t>francesco@rovetto.net</a:t>
            </a:r>
            <a:endParaRPr lang="it-IT" dirty="0"/>
          </a:p>
          <a:p>
            <a:r>
              <a:rPr lang="it-IT" dirty="0">
                <a:solidFill>
                  <a:srgbClr val="FFFF00"/>
                </a:solidFill>
              </a:rPr>
              <a:t>Sito: www.rovetto.net</a:t>
            </a:r>
            <a:endParaRPr lang="it-IT" dirty="0"/>
          </a:p>
          <a:p>
            <a:r>
              <a:rPr lang="it-IT" dirty="0"/>
              <a:t>Tel 3356058145</a:t>
            </a:r>
          </a:p>
        </p:txBody>
      </p:sp>
      <p:sp>
        <p:nvSpPr>
          <p:cNvPr id="4" name="Segnaposto numero diapositiva 3"/>
          <p:cNvSpPr>
            <a:spLocks noGrp="1"/>
          </p:cNvSpPr>
          <p:nvPr>
            <p:ph type="sldNum" sz="quarter" idx="12"/>
          </p:nvPr>
        </p:nvSpPr>
        <p:spPr/>
        <p:txBody>
          <a:bodyPr/>
          <a:lstStyle/>
          <a:p>
            <a:fld id="{96A7221F-F32A-4195-AA69-91BFBE1DC6A3}" type="slidenum">
              <a:rPr lang="it-IT" smtClean="0"/>
              <a:pPr/>
              <a:t>2</a:t>
            </a:fld>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1D3BB1-55C7-2493-AA86-10FC451D275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61A76C-4A86-21E1-6DB1-F952F715E618}"/>
              </a:ext>
            </a:extLst>
          </p:cNvPr>
          <p:cNvSpPr>
            <a:spLocks noGrp="1"/>
          </p:cNvSpPr>
          <p:nvPr>
            <p:ph idx="1"/>
          </p:nvPr>
        </p:nvSpPr>
        <p:spPr/>
        <p:txBody>
          <a:bodyPr/>
          <a:lstStyle/>
          <a:p>
            <a:r>
              <a:rPr lang="it-IT" dirty="0"/>
              <a:t>Alcuni moderni farmaci antidiabetici, sono venduti per favorire il calo di peso divenendo rapidamente costosissimi farmaci di moda. Sembra anche che tra i loro effetti </a:t>
            </a:r>
            <a:r>
              <a:rPr lang="it-IT" dirty="0" err="1"/>
              <a:t>collaterapi</a:t>
            </a:r>
            <a:r>
              <a:rPr lang="it-IT" dirty="0"/>
              <a:t> ci sia anche la protezione cardiaca e forse anche un effetto utile per </a:t>
            </a:r>
            <a:r>
              <a:rPr lang="it-IT" dirty="0" err="1"/>
              <a:t>alzheimer</a:t>
            </a:r>
            <a:r>
              <a:rPr lang="it-IT" dirty="0"/>
              <a:t> in fase iniziale</a:t>
            </a:r>
          </a:p>
        </p:txBody>
      </p:sp>
    </p:spTree>
    <p:extLst>
      <p:ext uri="{BB962C8B-B14F-4D97-AF65-F5344CB8AC3E}">
        <p14:creationId xmlns:p14="http://schemas.microsoft.com/office/powerpoint/2010/main" val="500189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83F9C2-1862-0677-DB74-BD3072ACC8A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0A16778-F7F0-1D1E-49BC-BA2EF3493883}"/>
              </a:ext>
            </a:extLst>
          </p:cNvPr>
          <p:cNvSpPr>
            <a:spLocks noGrp="1"/>
          </p:cNvSpPr>
          <p:nvPr>
            <p:ph idx="1"/>
          </p:nvPr>
        </p:nvSpPr>
        <p:spPr/>
        <p:txBody>
          <a:bodyPr/>
          <a:lstStyle/>
          <a:p>
            <a:r>
              <a:rPr lang="it-IT" dirty="0"/>
              <a:t>Il Bupropione è un antidepressivo dopaminergico, per oltre trenta anni è stato poco diffuso, poi si è scoperto che riduceva il desiderio per le sigarette Gli hanno cambiato il nome (da </a:t>
            </a:r>
            <a:r>
              <a:rPr lang="it-IT" dirty="0" err="1"/>
              <a:t>wellbutrin</a:t>
            </a:r>
            <a:r>
              <a:rPr lang="it-IT" dirty="0"/>
              <a:t> a </a:t>
            </a:r>
            <a:r>
              <a:rPr lang="it-IT" dirty="0" err="1"/>
              <a:t>Quomen</a:t>
            </a:r>
            <a:r>
              <a:rPr lang="it-IT" dirty="0"/>
              <a:t> o Zyban) gli hanno moltiplicato il prezzo per 10 e cambiata la indicazione includendo la disassuefazione al fumo. Questo gioco è durato per qualche anno.</a:t>
            </a:r>
          </a:p>
        </p:txBody>
      </p:sp>
    </p:spTree>
    <p:extLst>
      <p:ext uri="{BB962C8B-B14F-4D97-AF65-F5344CB8AC3E}">
        <p14:creationId xmlns:p14="http://schemas.microsoft.com/office/powerpoint/2010/main" val="2248486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hangingPunct="0"/>
            <a:r>
              <a:rPr lang="it-IT" dirty="0"/>
              <a:t>Integrazione possibile ed efficace. </a:t>
            </a:r>
          </a:p>
          <a:p>
            <a:pPr hangingPunct="0"/>
            <a:r>
              <a:rPr lang="it-IT" dirty="0"/>
              <a:t>Spesso si fa ma non si dice. Per molto tempo le riviste di psicologia (soprattutto se ad indirizzo psicodinamico) rifiutavano case reports su pazienti che erano contemporaneamente sottoposti a terapie farmacologiche</a:t>
            </a:r>
          </a:p>
          <a:p>
            <a:pPr hangingPunct="0"/>
            <a:r>
              <a:rPr lang="it-IT" dirty="0"/>
              <a:t>La ricerca, la richiesta degli utenti, le pressioni di enti e di assicurazioni  ci spingono verso la messa a punto di tecniche utili rapide efficaci e replicabili. In questo nell’immediato i farmaci battono la psicoterapia, alla lunga però le cose si bilanciano</a:t>
            </a:r>
          </a:p>
          <a:p>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a:t>Evidence</a:t>
            </a:r>
            <a:r>
              <a:rPr lang="it-IT" dirty="0"/>
              <a:t> </a:t>
            </a:r>
            <a:r>
              <a:rPr lang="it-IT" dirty="0" err="1"/>
              <a:t>based</a:t>
            </a:r>
            <a:r>
              <a:rPr lang="it-IT" dirty="0"/>
              <a:t> </a:t>
            </a:r>
            <a:r>
              <a:rPr lang="it-IT" dirty="0" err="1"/>
              <a:t>psychotherapy</a:t>
            </a:r>
            <a:endParaRPr lang="it-IT" dirty="0"/>
          </a:p>
          <a:p>
            <a:r>
              <a:rPr lang="it-IT" dirty="0"/>
              <a:t>Protocolli mostrano da tempo indicazioni per terapie associate</a:t>
            </a:r>
          </a:p>
          <a:p>
            <a:r>
              <a:rPr lang="it-IT" dirty="0"/>
              <a:t>In molti “bugiardini” , non necessariamente di psicofarmaci, si sottolinea la importanza che alcuni farmaci siano somministrati all’interno di un progetto psicoterapico e riabilitativo</a:t>
            </a:r>
          </a:p>
          <a:p>
            <a:r>
              <a:rPr lang="it-IT" dirty="0"/>
              <a:t>Es. l’</a:t>
            </a:r>
            <a:r>
              <a:rPr lang="it-IT" dirty="0" err="1"/>
              <a:t>Antabuse</a:t>
            </a:r>
            <a:r>
              <a:rPr lang="it-IT" dirty="0"/>
              <a:t> </a:t>
            </a:r>
            <a:r>
              <a:rPr lang="it-IT" dirty="0" err="1"/>
              <a:t>Etiltox</a:t>
            </a:r>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66ED01-22EE-238F-444C-FBF9CAAC0A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A7E3D3D-6160-E80A-4B67-F1BAFC64BDA6}"/>
              </a:ext>
            </a:extLst>
          </p:cNvPr>
          <p:cNvSpPr>
            <a:spLocks noGrp="1"/>
          </p:cNvSpPr>
          <p:nvPr>
            <p:ph idx="1"/>
          </p:nvPr>
        </p:nvSpPr>
        <p:spPr/>
        <p:txBody>
          <a:bodyPr/>
          <a:lstStyle/>
          <a:p>
            <a:r>
              <a:rPr lang="it-IT" dirty="0"/>
              <a:t>«Il paziente dovrebbe avere un adeguato supporto familiare e trattamento psicoterapeutico per evitare l'uso di alcol»</a:t>
            </a:r>
          </a:p>
        </p:txBody>
      </p:sp>
    </p:spTree>
    <p:extLst>
      <p:ext uri="{BB962C8B-B14F-4D97-AF65-F5344CB8AC3E}">
        <p14:creationId xmlns:p14="http://schemas.microsoft.com/office/powerpoint/2010/main" val="2694858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Tutti i casi sono complessi. </a:t>
            </a:r>
          </a:p>
          <a:p>
            <a:r>
              <a:rPr lang="it-IT" dirty="0"/>
              <a:t>Genetica. </a:t>
            </a:r>
          </a:p>
          <a:p>
            <a:r>
              <a:rPr lang="en-GB" dirty="0" err="1"/>
              <a:t>Temperamento</a:t>
            </a:r>
            <a:r>
              <a:rPr lang="en-GB" dirty="0"/>
              <a:t> </a:t>
            </a:r>
          </a:p>
          <a:p>
            <a:pPr lvl="1"/>
            <a:r>
              <a:rPr lang="en-GB" dirty="0"/>
              <a:t>novelty seeking </a:t>
            </a:r>
          </a:p>
          <a:p>
            <a:pPr lvl="1"/>
            <a:r>
              <a:rPr lang="en-GB" dirty="0"/>
              <a:t>harm avoidance </a:t>
            </a:r>
          </a:p>
          <a:p>
            <a:pPr lvl="1"/>
            <a:r>
              <a:rPr lang="en-GB" dirty="0"/>
              <a:t>reward dependence</a:t>
            </a:r>
            <a:endParaRPr lang="it-IT" dirty="0"/>
          </a:p>
          <a:p>
            <a:pPr hangingPunct="0"/>
            <a:r>
              <a:rPr lang="it-IT" sz="2800" b="1" dirty="0"/>
              <a:t>qualche diversità tra popolazioni diverse</a:t>
            </a:r>
            <a:r>
              <a:rPr lang="it-IT" sz="2800" dirty="0"/>
              <a:t> </a:t>
            </a:r>
          </a:p>
          <a:p>
            <a:pPr hangingPunct="0"/>
            <a:r>
              <a:rPr lang="it-IT" sz="3000" dirty="0"/>
              <a:t>Diverse reazioni ai farmaci di maschi e femmine</a:t>
            </a:r>
            <a:r>
              <a:rPr lang="it-IT" b="1" dirty="0"/>
              <a:t> </a:t>
            </a:r>
          </a:p>
          <a:p>
            <a:pPr marL="342900" lvl="4" indent="-342900" hangingPunct="0">
              <a:buFont typeface="Arial" pitchFamily="34" charset="0"/>
              <a:buChar char="•"/>
            </a:pPr>
            <a:r>
              <a:rPr lang="it-IT" dirty="0"/>
              <a:t>d’altra parte cinesi tollerano male latte, mediorientali alcool, </a:t>
            </a:r>
            <a:r>
              <a:rPr lang="it-IT" dirty="0" err="1"/>
              <a:t>hutu</a:t>
            </a:r>
            <a:r>
              <a:rPr lang="it-IT" dirty="0"/>
              <a:t> e </a:t>
            </a:r>
            <a:r>
              <a:rPr lang="it-IT" dirty="0" err="1"/>
              <a:t>tutsi</a:t>
            </a:r>
            <a:r>
              <a:rPr lang="it-IT" dirty="0"/>
              <a:t>)</a:t>
            </a:r>
            <a:endParaRPr lang="it-IT" b="1" dirty="0"/>
          </a:p>
          <a:p>
            <a:pPr hangingPunct="0"/>
            <a:endParaRPr lang="it-IT" dirty="0"/>
          </a:p>
          <a:p>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8766C3-8E58-8493-406F-469133E070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7785608-E9FA-7C4A-159C-82B6555938F1}"/>
              </a:ext>
            </a:extLst>
          </p:cNvPr>
          <p:cNvSpPr>
            <a:spLocks noGrp="1"/>
          </p:cNvSpPr>
          <p:nvPr>
            <p:ph idx="1"/>
          </p:nvPr>
        </p:nvSpPr>
        <p:spPr/>
        <p:txBody>
          <a:bodyPr/>
          <a:lstStyle/>
          <a:p>
            <a:r>
              <a:rPr lang="it-IT" dirty="0"/>
              <a:t>Le terapie farmacologiche si stanno orientando verso la farmacoterapia di precisione.  </a:t>
            </a:r>
          </a:p>
        </p:txBody>
      </p:sp>
    </p:spTree>
    <p:extLst>
      <p:ext uri="{BB962C8B-B14F-4D97-AF65-F5344CB8AC3E}">
        <p14:creationId xmlns:p14="http://schemas.microsoft.com/office/powerpoint/2010/main" val="3034613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8229E5-379B-9F72-3B29-590B1CA672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902A19B-85E8-90E4-4BCB-868647A5FADC}"/>
              </a:ext>
            </a:extLst>
          </p:cNvPr>
          <p:cNvSpPr>
            <a:spLocks noGrp="1"/>
          </p:cNvSpPr>
          <p:nvPr>
            <p:ph idx="1"/>
          </p:nvPr>
        </p:nvSpPr>
        <p:spPr/>
        <p:txBody>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La farmacoterapia di precisione è un approccio terapeutico che si basa sulla personalizzazione dei trattamenti farmacologici </a:t>
            </a:r>
            <a:r>
              <a:rPr lang="it-IT" kern="100" dirty="0">
                <a:latin typeface="Calibri" panose="020F0502020204030204" pitchFamily="34" charset="0"/>
                <a:ea typeface="Times New Roman" panose="02020603050405020304" pitchFamily="18" charset="0"/>
                <a:cs typeface="Times New Roman" panose="02020603050405020304" pitchFamily="18" charset="0"/>
              </a:rPr>
              <a:t>tenendo conto de</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lle caratteristiche genetiche, molecolari, ambientali e comportamentali di ciascun individuo. L’obiettivo è di massimizzare l’efficacia del farmaco e minimizzare gli effetti collaterali sgraditi, adattando il trattamento alle specificità biologiche del paziente.</a:t>
            </a:r>
          </a:p>
          <a:p>
            <a:endParaRPr lang="it-IT" dirty="0"/>
          </a:p>
        </p:txBody>
      </p:sp>
    </p:spTree>
    <p:extLst>
      <p:ext uri="{BB962C8B-B14F-4D97-AF65-F5344CB8AC3E}">
        <p14:creationId xmlns:p14="http://schemas.microsoft.com/office/powerpoint/2010/main" val="618686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7EE896-BC40-7D9D-588F-F80EF16C9B1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14A605A-3345-F4C2-E917-AEA055B994A2}"/>
              </a:ext>
            </a:extLst>
          </p:cNvPr>
          <p:cNvSpPr>
            <a:spLocks noGrp="1"/>
          </p:cNvSpPr>
          <p:nvPr>
            <p:ph idx="1"/>
          </p:nvPr>
        </p:nvSpPr>
        <p:spPr/>
        <p:txBody>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Questo approccio è reso possibile grazie agli sviluppi della genomica, della proteomica e di altre tecnologie avanzate che permettono di identificare i biomarcatori specifici. Un esempio pratico di farmacoterapia di precisione è l’uso di farmaci oncologici mirati, dove i pazienti vengono trattati in base alla presenza di specifiche mutazioni genetiche nelle loro cellule tumorali.</a:t>
            </a:r>
          </a:p>
          <a:p>
            <a:endParaRPr lang="it-IT" dirty="0"/>
          </a:p>
        </p:txBody>
      </p:sp>
    </p:spTree>
    <p:extLst>
      <p:ext uri="{BB962C8B-B14F-4D97-AF65-F5344CB8AC3E}">
        <p14:creationId xmlns:p14="http://schemas.microsoft.com/office/powerpoint/2010/main" val="29228983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363635-AA7F-9009-C7DD-1A44C80C36A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6407DA2-495E-D7BA-0E89-06FEA4808B06}"/>
              </a:ext>
            </a:extLst>
          </p:cNvPr>
          <p:cNvSpPr>
            <a:spLocks noGrp="1"/>
          </p:cNvSpPr>
          <p:nvPr>
            <p:ph idx="1"/>
          </p:nvPr>
        </p:nvSpPr>
        <p:spPr/>
        <p:txBody>
          <a:bodyPr>
            <a:normAutofit/>
          </a:bodyPr>
          <a:lstStyle/>
          <a:p>
            <a:pPr marL="0" indent="0">
              <a:buNone/>
            </a:pP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In ambito psichiatrico, la farmacoterapia di precisione è ancora in fase di sviluppo, ma ci sono studi in corso per identificare i marcatori genetici associati alla risposta ai farmaci antidepressivi, antipsicotici e altri psicofarmaci.</a:t>
            </a:r>
          </a:p>
          <a:p>
            <a:r>
              <a:rPr lang="it-IT" sz="2800" kern="100" dirty="0">
                <a:latin typeface="Calibri" panose="020F0502020204030204" pitchFamily="34" charset="0"/>
                <a:ea typeface="Times New Roman" panose="02020603050405020304" pitchFamily="18" charset="0"/>
                <a:cs typeface="Times New Roman" panose="02020603050405020304" pitchFamily="18" charset="0"/>
              </a:rPr>
              <a:t>Da decenni inoltre sappiamo che molti farmaci (es Litio, </a:t>
            </a:r>
            <a:r>
              <a:rPr lang="it-IT" sz="2800" kern="100" dirty="0" err="1">
                <a:latin typeface="Calibri" panose="020F0502020204030204" pitchFamily="34" charset="0"/>
                <a:ea typeface="Times New Roman" panose="02020603050405020304" pitchFamily="18" charset="0"/>
                <a:cs typeface="Times New Roman" panose="02020603050405020304" pitchFamily="18" charset="0"/>
              </a:rPr>
              <a:t>Valproato</a:t>
            </a:r>
            <a:r>
              <a:rPr lang="it-IT" sz="2800" kern="100" dirty="0">
                <a:latin typeface="Calibri" panose="020F0502020204030204" pitchFamily="34" charset="0"/>
                <a:ea typeface="Times New Roman" panose="02020603050405020304" pitchFamily="18" charset="0"/>
                <a:cs typeface="Times New Roman" panose="02020603050405020304" pitchFamily="18" charset="0"/>
              </a:rPr>
              <a:t> </a:t>
            </a:r>
            <a:r>
              <a:rPr lang="it-IT" sz="2800" kern="100" dirty="0" err="1">
                <a:latin typeface="Calibri" panose="020F0502020204030204" pitchFamily="34" charset="0"/>
                <a:ea typeface="Times New Roman" panose="02020603050405020304" pitchFamily="18" charset="0"/>
                <a:cs typeface="Times New Roman" panose="02020603050405020304" pitchFamily="18" charset="0"/>
              </a:rPr>
              <a:t>ecc</a:t>
            </a:r>
            <a:r>
              <a:rPr lang="it-IT" sz="2800" kern="100" dirty="0">
                <a:latin typeface="Calibri" panose="020F0502020204030204" pitchFamily="34" charset="0"/>
                <a:ea typeface="Times New Roman" panose="02020603050405020304" pitchFamily="18" charset="0"/>
                <a:cs typeface="Times New Roman" panose="02020603050405020304" pitchFamily="18" charset="0"/>
              </a:rPr>
              <a:t>) devono essere somministrati a dosi individualizzate identificabili con specifici esami del sangue (i dosaggi) diverse da un caso all’altro</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27987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Riferimenti Bibliografici</a:t>
            </a:r>
          </a:p>
        </p:txBody>
      </p:sp>
      <p:sp>
        <p:nvSpPr>
          <p:cNvPr id="3" name="Segnaposto contenuto 2"/>
          <p:cNvSpPr>
            <a:spLocks noGrp="1"/>
          </p:cNvSpPr>
          <p:nvPr>
            <p:ph idx="1"/>
          </p:nvPr>
        </p:nvSpPr>
        <p:spPr/>
        <p:txBody>
          <a:bodyPr>
            <a:normAutofit/>
          </a:bodyPr>
          <a:lstStyle/>
          <a:p>
            <a:r>
              <a:rPr lang="it-IT" dirty="0"/>
              <a:t>Rovetto</a:t>
            </a:r>
          </a:p>
          <a:p>
            <a:r>
              <a:rPr lang="it-IT" dirty="0"/>
              <a:t>PSICOLOGIA CLINICA, PSICHIATRIA, </a:t>
            </a:r>
            <a:r>
              <a:rPr lang="it-IT" dirty="0" err="1"/>
              <a:t>PSICOFARMACOLOGIA,uno</a:t>
            </a:r>
            <a:r>
              <a:rPr lang="it-IT" dirty="0"/>
              <a:t> spazio di integrazione (2015) franco Angeli ed.</a:t>
            </a:r>
          </a:p>
          <a:p>
            <a:r>
              <a:rPr lang="it-IT" dirty="0"/>
              <a:t>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342900" lvl="4" indent="-342900">
              <a:buFont typeface="Arial" pitchFamily="34" charset="0"/>
              <a:buChar char="•"/>
            </a:pPr>
            <a:r>
              <a:rPr lang="it-IT" sz="2800" dirty="0"/>
              <a:t>Tecniche psicoterapeutiche che funzionano con alcuni non funzionano con tutti es. in caso di </a:t>
            </a:r>
            <a:r>
              <a:rPr lang="it-IT" sz="2800" dirty="0" err="1"/>
              <a:t>alcoldipendenza</a:t>
            </a:r>
            <a:r>
              <a:rPr lang="it-IT" sz="2800" dirty="0"/>
              <a:t> un narcisista difficilmente sceglierà AA, che sarà invece assai ricercato da paziente con </a:t>
            </a:r>
            <a:r>
              <a:rPr lang="it-IT" sz="2800" dirty="0" err="1"/>
              <a:t>dist</a:t>
            </a:r>
            <a:r>
              <a:rPr lang="it-IT" sz="2800" dirty="0"/>
              <a:t> dipendente di personalità</a:t>
            </a:r>
          </a:p>
          <a:p>
            <a:pPr marL="342900" lvl="4" indent="-342900">
              <a:buFont typeface="Arial" pitchFamily="34" charset="0"/>
              <a:buChar char="•"/>
            </a:pPr>
            <a:r>
              <a:rPr lang="it-IT" sz="2800" dirty="0"/>
              <a:t>Tecniche basate sulla meditazione a lungo sono state considerate non accettabili per un cattolico  in quanto associate al buddhismo, ora sono spesso insegnate in parrocchia</a:t>
            </a:r>
          </a:p>
          <a:p>
            <a:pPr marL="342900" lvl="4" indent="-342900">
              <a:buFont typeface="Arial" pitchFamily="34" charset="0"/>
              <a:buChar char="•"/>
            </a:pPr>
            <a:r>
              <a:rPr lang="it-IT" sz="2800" dirty="0"/>
              <a:t> </a:t>
            </a:r>
          </a:p>
          <a:p>
            <a:pPr marL="342900" lvl="4" indent="-342900">
              <a:buFont typeface="Arial" pitchFamily="34" charset="0"/>
              <a:buChar char="•"/>
            </a:pPr>
            <a:r>
              <a:rPr lang="it-IT" sz="2800" dirty="0"/>
              <a:t>Si notano rapide e profonde guarigione per conversione religiosa, ristrutturazione cognitiva a seguito di esperienze traumatiche </a:t>
            </a:r>
            <a:r>
              <a:rPr lang="it-IT" sz="2800" dirty="0" err="1"/>
              <a:t>ecc.ecc.</a:t>
            </a:r>
            <a:endParaRPr lang="it-IT" sz="2800" dirty="0"/>
          </a:p>
          <a:p>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hangingPunct="0"/>
            <a:r>
              <a:rPr lang="it-IT" dirty="0"/>
              <a:t> Non è facile identificare i principi attivi della psicoterapia (la struttura della magia di </a:t>
            </a:r>
            <a:r>
              <a:rPr lang="it-IT" dirty="0" err="1"/>
              <a:t>Bandler</a:t>
            </a:r>
            <a:r>
              <a:rPr lang="it-IT" dirty="0"/>
              <a:t> e </a:t>
            </a:r>
            <a:r>
              <a:rPr lang="it-IT" dirty="0" err="1"/>
              <a:t>Grinder</a:t>
            </a:r>
            <a:r>
              <a:rPr lang="it-IT" dirty="0"/>
              <a:t>).</a:t>
            </a:r>
          </a:p>
          <a:p>
            <a:pPr hangingPunct="0"/>
            <a:r>
              <a:rPr lang="it-IT" dirty="0"/>
              <a:t>Importante l’elasticità evitare le rigide gabbie.</a:t>
            </a:r>
          </a:p>
          <a:p>
            <a:pPr hangingPunct="0"/>
            <a:r>
              <a:rPr lang="it-IT" dirty="0"/>
              <a:t>La nevrosi è molto rigida, la vita è molto dinamica.</a:t>
            </a:r>
          </a:p>
          <a:p>
            <a:pPr hangingPunct="0"/>
            <a:r>
              <a:rPr lang="it-IT" dirty="0"/>
              <a:t>Uno psicoterapeuta non impone rigidamente un trattamento al paziente ma mette a sua disposizione diverse alternative terapeutiche  come d’altra parte obbligatorio ai sensi del consenso informato.</a:t>
            </a:r>
          </a:p>
          <a:p>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8CA727-065A-22D5-8369-EC982D8A7BE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4E0D9C9-0235-668D-7E7A-A658081C81C1}"/>
              </a:ext>
            </a:extLst>
          </p:cNvPr>
          <p:cNvSpPr>
            <a:spLocks noGrp="1"/>
          </p:cNvSpPr>
          <p:nvPr>
            <p:ph idx="1"/>
          </p:nvPr>
        </p:nvSpPr>
        <p:spPr/>
        <p:txBody>
          <a:bodyPr/>
          <a:lstStyle/>
          <a:p>
            <a:r>
              <a:rPr lang="it-IT" dirty="0"/>
              <a:t>Non sono irrilevanti fattori come un tumore, il licenziamento, la morte di un congiunto e non sono solamente epifenomeni di conflitti interni, anche se lo fossero, a loro volta costituiscono stimoli potenti con cui occorre fare I conti.</a:t>
            </a:r>
            <a:r>
              <a:rPr lang="it-IT" b="1" dirty="0"/>
              <a:t> </a:t>
            </a:r>
            <a:endParaRPr lang="it-IT" dirty="0"/>
          </a:p>
          <a:p>
            <a:endParaRPr lang="it-IT" dirty="0"/>
          </a:p>
        </p:txBody>
      </p:sp>
    </p:spTree>
    <p:extLst>
      <p:ext uri="{BB962C8B-B14F-4D97-AF65-F5344CB8AC3E}">
        <p14:creationId xmlns:p14="http://schemas.microsoft.com/office/powerpoint/2010/main" val="20209177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7B8E7E-B954-96D3-6029-01EFB8A19D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D2D50EF-3719-F404-3D97-3F52A3EB2CD8}"/>
              </a:ext>
            </a:extLst>
          </p:cNvPr>
          <p:cNvSpPr>
            <a:spLocks noGrp="1"/>
          </p:cNvSpPr>
          <p:nvPr>
            <p:ph idx="1"/>
          </p:nvPr>
        </p:nvSpPr>
        <p:spPr/>
        <p:txBody>
          <a:bodyPr/>
          <a:lstStyle/>
          <a:p>
            <a:r>
              <a:rPr lang="it-IT" dirty="0"/>
              <a:t>Quando subentrano eventi rilevanti quali quelli citati l’intervento farmacologico può essere modificato nelle sue priorità obiettivi e tempi e lo stesso avviene per l’intervento psicoterapeutico.</a:t>
            </a:r>
          </a:p>
        </p:txBody>
      </p:sp>
    </p:spTree>
    <p:extLst>
      <p:ext uri="{BB962C8B-B14F-4D97-AF65-F5344CB8AC3E}">
        <p14:creationId xmlns:p14="http://schemas.microsoft.com/office/powerpoint/2010/main" val="2093981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Quasi  tutte le patologie sono caratterizzate da circoli viziosi.</a:t>
            </a:r>
          </a:p>
          <a:p>
            <a:pPr hangingPunct="0"/>
            <a:r>
              <a:rPr lang="it-IT" dirty="0"/>
              <a:t>In guarigione il </a:t>
            </a:r>
            <a:r>
              <a:rPr lang="it-IT" dirty="0" err="1"/>
              <a:t>pz</a:t>
            </a:r>
            <a:r>
              <a:rPr lang="it-IT" dirty="0"/>
              <a:t> esce dallo schema rigido e patogeno, in questo può essere utile  la psicoterapia. La psicoterapia agisce anche a livello fisico (es riduce gastrite, caduta capelli, ipertensione) psicoterapia produce risultati evidenti anche a livello comportamentale.</a:t>
            </a:r>
          </a:p>
          <a:p>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A08D7C6-ACC9-0A15-E300-41FCF7DF414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BEF507D-5272-8FBE-E8B2-246879F7A798}"/>
              </a:ext>
            </a:extLst>
          </p:cNvPr>
          <p:cNvSpPr>
            <a:spLocks noGrp="1"/>
          </p:cNvSpPr>
          <p:nvPr>
            <p:ph idx="1"/>
          </p:nvPr>
        </p:nvSpPr>
        <p:spPr/>
        <p:txBody>
          <a:bodyPr>
            <a:normAutofit/>
          </a:bodyPr>
          <a:lstStyle/>
          <a:p>
            <a:pPr hangingPunct="0"/>
            <a:r>
              <a:rPr lang="it-IT" dirty="0"/>
              <a:t>A guarire contribuisce non solo la psicoterapia, e la scelta di farmaci attivi a livello psichico deve tener conto delle caratteristiche di vita ed occupazionali del paziente es terapia antiepilettica neurologo deve tener presenti le necessità di studio del piccolo paziente. </a:t>
            </a:r>
          </a:p>
          <a:p>
            <a:endParaRPr lang="it-IT" dirty="0"/>
          </a:p>
        </p:txBody>
      </p:sp>
    </p:spTree>
    <p:extLst>
      <p:ext uri="{BB962C8B-B14F-4D97-AF65-F5344CB8AC3E}">
        <p14:creationId xmlns:p14="http://schemas.microsoft.com/office/powerpoint/2010/main" val="41642663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856F9D-D1D5-6E0C-F32B-F18F8A91FC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BA37386-E7F8-0432-2209-497F0EA0E6E1}"/>
              </a:ext>
            </a:extLst>
          </p:cNvPr>
          <p:cNvSpPr>
            <a:spLocks noGrp="1"/>
          </p:cNvSpPr>
          <p:nvPr>
            <p:ph idx="1"/>
          </p:nvPr>
        </p:nvSpPr>
        <p:spPr/>
        <p:txBody>
          <a:bodyPr/>
          <a:lstStyle/>
          <a:p>
            <a:r>
              <a:rPr lang="it-IT" dirty="0"/>
              <a:t>D’altra parte spesso alcuni interventi non farmacologici o psicoterapeutici sono molto importanti per la vita del paziente</a:t>
            </a:r>
          </a:p>
          <a:p>
            <a:pPr hangingPunct="0"/>
            <a:r>
              <a:rPr lang="it-IT" dirty="0"/>
              <a:t>Protesi acustica.</a:t>
            </a:r>
          </a:p>
          <a:p>
            <a:pPr hangingPunct="0"/>
            <a:r>
              <a:rPr lang="it-IT" dirty="0"/>
              <a:t>Occhiali per Down</a:t>
            </a:r>
          </a:p>
          <a:p>
            <a:endParaRPr lang="it-IT" dirty="0"/>
          </a:p>
        </p:txBody>
      </p:sp>
    </p:spTree>
    <p:extLst>
      <p:ext uri="{BB962C8B-B14F-4D97-AF65-F5344CB8AC3E}">
        <p14:creationId xmlns:p14="http://schemas.microsoft.com/office/powerpoint/2010/main" val="14010937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dirty="0" err="1"/>
              <a:t>CI</a:t>
            </a:r>
            <a:r>
              <a:rPr lang="it-IT" dirty="0"/>
              <a:t> POSSIAMO ASPETTARE DAI FARMACI</a:t>
            </a:r>
          </a:p>
        </p:txBody>
      </p:sp>
      <p:sp>
        <p:nvSpPr>
          <p:cNvPr id="3" name="Segnaposto contenuto 2"/>
          <p:cNvSpPr>
            <a:spLocks noGrp="1"/>
          </p:cNvSpPr>
          <p:nvPr>
            <p:ph idx="1"/>
          </p:nvPr>
        </p:nvSpPr>
        <p:spPr/>
        <p:txBody>
          <a:bodyPr>
            <a:normAutofit lnSpcReduction="10000"/>
          </a:bodyPr>
          <a:lstStyle/>
          <a:p>
            <a:pPr hangingPunct="0"/>
            <a:r>
              <a:rPr lang="it-IT" sz="5400" dirty="0"/>
              <a:t>Esistono farmaci capaci di </a:t>
            </a:r>
          </a:p>
          <a:p>
            <a:pPr hangingPunct="0"/>
            <a:r>
              <a:rPr lang="it-IT" sz="5400" dirty="0"/>
              <a:t>ridurre la depressione, </a:t>
            </a:r>
          </a:p>
          <a:p>
            <a:pPr hangingPunct="0"/>
            <a:r>
              <a:rPr lang="it-IT" sz="5400" dirty="0"/>
              <a:t>il delirio </a:t>
            </a:r>
          </a:p>
          <a:p>
            <a:pPr hangingPunct="0"/>
            <a:r>
              <a:rPr lang="it-IT" sz="5400" dirty="0"/>
              <a:t>l’ansia e </a:t>
            </a:r>
          </a:p>
          <a:p>
            <a:pPr hangingPunct="0"/>
            <a:r>
              <a:rPr lang="it-IT" sz="5400" dirty="0"/>
              <a:t>stabilizzare l’umore</a:t>
            </a:r>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noAutofit/>
          </a:bodyPr>
          <a:lstStyle/>
          <a:p>
            <a:r>
              <a:rPr lang="it-IT" sz="4400" b="1" dirty="0"/>
              <a:t>non disponiamo però di farmaci capaci di darci capacità assenti in quanto mai apprese, di darci motivazione, di modificare preconcetti, pregiudizi o di darci capacità sociali mancanti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COSA </a:t>
            </a:r>
            <a:r>
              <a:rPr lang="it-IT" b="1" dirty="0"/>
              <a:t>NON</a:t>
            </a:r>
            <a:r>
              <a:rPr lang="it-IT" dirty="0"/>
              <a:t> </a:t>
            </a:r>
            <a:r>
              <a:rPr lang="it-IT" dirty="0" err="1"/>
              <a:t>CI</a:t>
            </a:r>
            <a:r>
              <a:rPr lang="it-IT" dirty="0"/>
              <a:t> POSSIAMO ASPETTARE DAI FARMACI</a:t>
            </a:r>
          </a:p>
        </p:txBody>
      </p:sp>
      <p:sp>
        <p:nvSpPr>
          <p:cNvPr id="3" name="Segnaposto contenuto 2"/>
          <p:cNvSpPr>
            <a:spLocks noGrp="1"/>
          </p:cNvSpPr>
          <p:nvPr>
            <p:ph idx="1"/>
          </p:nvPr>
        </p:nvSpPr>
        <p:spPr/>
        <p:txBody>
          <a:bodyPr/>
          <a:lstStyle/>
          <a:p>
            <a:r>
              <a:rPr lang="it-IT" sz="4800" b="1" dirty="0"/>
              <a:t>o di sostituirsi a noi ed alla nostra responsabilità nella gestione della nostra vita come molti pazienti e purtroppo anche molti terapeuti forse vorrebbero</a:t>
            </a:r>
            <a:r>
              <a:rPr lang="it-IT"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Collega psicologa, nel 1976, aveva notato “ritiro autistico” nel paziente psicotico e stava per suggerire allo psichiatra l’ opportunità di un aumento della terapia.</a:t>
            </a:r>
          </a:p>
          <a:p>
            <a:r>
              <a:rPr lang="it-IT" dirty="0"/>
              <a:t>Rigidità, inespressività del volto e tendenza ad alzarsi dalla sedia durante il colloquio erano manifestazioni di eccesso di neurolettici (Parkinsonismo iatrogeno) e non già di carenza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PSICOFARMACI E PSICOTERAPIA</a:t>
            </a:r>
          </a:p>
        </p:txBody>
      </p:sp>
      <p:sp>
        <p:nvSpPr>
          <p:cNvPr id="3" name="Segnaposto contenuto 2"/>
          <p:cNvSpPr>
            <a:spLocks noGrp="1"/>
          </p:cNvSpPr>
          <p:nvPr>
            <p:ph idx="1"/>
          </p:nvPr>
        </p:nvSpPr>
        <p:spPr/>
        <p:txBody>
          <a:bodyPr>
            <a:normAutofit fontScale="92500" lnSpcReduction="10000"/>
          </a:bodyPr>
          <a:lstStyle/>
          <a:p>
            <a:r>
              <a:rPr lang="it-IT" dirty="0"/>
              <a:t>La psicoterapia agisce proprio su questi aspetti</a:t>
            </a:r>
          </a:p>
          <a:p>
            <a:pPr hangingPunct="0"/>
            <a:r>
              <a:rPr lang="it-IT" dirty="0"/>
              <a:t>In genere i Farmaci sono rapidi, affidabili, sufficientemente facili da usare, economici, i loro effetti si generalizzano a molte diverse situazioni, però non insegnano niente</a:t>
            </a:r>
          </a:p>
          <a:p>
            <a:pPr hangingPunct="0"/>
            <a:r>
              <a:rPr lang="it-IT" dirty="0"/>
              <a:t>Psicoterapia cognitivo comportamentale richiede impegno, fatica, i risultati non sempre si generalizzano però insegna capacità mancanti, agisce sulla motivazione e  sulle idee irrazionali</a:t>
            </a:r>
          </a:p>
          <a:p>
            <a:pPr hangingPunct="0"/>
            <a:r>
              <a:rPr lang="it-IT" dirty="0"/>
              <a:t>E’ flessibile</a:t>
            </a:r>
          </a:p>
          <a:p>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C57789-182D-2456-561C-A8E2DBE768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921A584-B183-2337-CD13-6D192FB0649A}"/>
              </a:ext>
            </a:extLst>
          </p:cNvPr>
          <p:cNvSpPr>
            <a:spLocks noGrp="1"/>
          </p:cNvSpPr>
          <p:nvPr>
            <p:ph idx="1"/>
          </p:nvPr>
        </p:nvSpPr>
        <p:spPr/>
        <p:txBody>
          <a:bodyPr>
            <a:normAutofit/>
          </a:bodyPr>
          <a:lstStyle/>
          <a:p>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Fattori psicologici sono rilevanti anche nel trattamento psico farmacologico questi fattori si differenziano da paziente a paziente occorre esplorare i significato del trattamento farmacologico per il paziente e studiare la resistenza di fronte al trattamento</a:t>
            </a:r>
            <a:endParaRPr lang="it-IT" sz="3600" dirty="0"/>
          </a:p>
        </p:txBody>
      </p:sp>
    </p:spTree>
    <p:extLst>
      <p:ext uri="{BB962C8B-B14F-4D97-AF65-F5344CB8AC3E}">
        <p14:creationId xmlns:p14="http://schemas.microsoft.com/office/powerpoint/2010/main" val="2173441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C380F7-C981-4333-D88D-8E6F1EB91B39}"/>
              </a:ext>
            </a:extLst>
          </p:cNvPr>
          <p:cNvSpPr>
            <a:spLocks noGrp="1"/>
          </p:cNvSpPr>
          <p:nvPr>
            <p:ph type="title"/>
          </p:nvPr>
        </p:nvSpPr>
        <p:spPr/>
        <p:txBody>
          <a:bodyPr>
            <a:normAutofit fontScale="90000"/>
          </a:bodyPr>
          <a:lstStyle/>
          <a:p>
            <a:r>
              <a:rPr lang="it-IT" dirty="0"/>
              <a:t>Alcuni aspetti rilevanti nelle terapie combinate </a:t>
            </a:r>
          </a:p>
        </p:txBody>
      </p:sp>
      <p:sp>
        <p:nvSpPr>
          <p:cNvPr id="3" name="Segnaposto contenuto 2">
            <a:extLst>
              <a:ext uri="{FF2B5EF4-FFF2-40B4-BE49-F238E27FC236}">
                <a16:creationId xmlns:a16="http://schemas.microsoft.com/office/drawing/2014/main" id="{94CD5422-FB5F-B1CD-33B5-88401D603060}"/>
              </a:ext>
            </a:extLst>
          </p:cNvPr>
          <p:cNvSpPr>
            <a:spLocks noGrp="1"/>
          </p:cNvSpPr>
          <p:nvPr>
            <p:ph idx="1"/>
          </p:nvPr>
        </p:nvSpPr>
        <p:spPr/>
        <p:txBody>
          <a:bodyPr>
            <a:normAutofit/>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evitare la divisione mente corpo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conoscere il paziente essere attenti alle sue ambivalenze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coltivare una alleanza terapeutica  </a:t>
            </a:r>
          </a:p>
          <a:p>
            <a:endParaRPr lang="it-IT" dirty="0"/>
          </a:p>
        </p:txBody>
      </p:sp>
    </p:spTree>
    <p:extLst>
      <p:ext uri="{BB962C8B-B14F-4D97-AF65-F5344CB8AC3E}">
        <p14:creationId xmlns:p14="http://schemas.microsoft.com/office/powerpoint/2010/main" val="2561426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76BBFE-02BD-9C3C-9F8B-D277FCA82F3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89D5C1A-7A12-2532-D486-6DC54E54DA50}"/>
              </a:ext>
            </a:extLst>
          </p:cNvPr>
          <p:cNvSpPr>
            <a:spLocks noGrp="1"/>
          </p:cNvSpPr>
          <p:nvPr>
            <p:ph idx="1"/>
          </p:nvPr>
        </p:nvSpPr>
        <p:spPr/>
        <p:txBody>
          <a:bodyPr>
            <a:normAutofit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Studiare gli aspetti emotivi del paziente questi effetti emotivi come ansia o depressione possono portare a resistenza al trattamento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analizzare le esperienze passate del paziente e le sue relazioni interpersonali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lavoriamo assieme esplorando i significati dei desideri </a:t>
            </a:r>
            <a:r>
              <a:rPr lang="it-IT" kern="100" dirty="0">
                <a:latin typeface="Calibri" panose="020F0502020204030204" pitchFamily="34" charset="0"/>
                <a:ea typeface="Times New Roman" panose="02020603050405020304" pitchFamily="18" charset="0"/>
                <a:cs typeface="Times New Roman" panose="02020603050405020304" pitchFamily="18" charset="0"/>
              </a:rPr>
              <a:t>delle fantasie del paziente  </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riguardo la psicofarmacologia e tutti i tipi di intervento terapeutici </a:t>
            </a:r>
          </a:p>
          <a:p>
            <a:endParaRPr lang="it-IT" dirty="0"/>
          </a:p>
        </p:txBody>
      </p:sp>
    </p:spTree>
    <p:extLst>
      <p:ext uri="{BB962C8B-B14F-4D97-AF65-F5344CB8AC3E}">
        <p14:creationId xmlns:p14="http://schemas.microsoft.com/office/powerpoint/2010/main" val="114218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53453-A005-633B-AF61-4491422E9B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74F256F-268A-05DF-AC12-81EC6D1AF944}"/>
              </a:ext>
            </a:extLst>
          </p:cNvPr>
          <p:cNvSpPr>
            <a:spLocks noGrp="1"/>
          </p:cNvSpPr>
          <p:nvPr>
            <p:ph idx="1"/>
          </p:nvPr>
        </p:nvSpPr>
        <p:spPr/>
        <p:txBody>
          <a:bodyPr>
            <a:normAutofit fontScale="925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è importante vedere il modo in cui il medico prescrittore parla delle medicine è importante osservare i fattori di resistenza che sono presenti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gli articoli presenti in letteratura scientifica riguardo la resistenza al trattamento farmacologico sono aumentati in modo esponenziale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negli anni 80 36 referenze in un anno negli anni 2020 5000  articoli sulla resistenza al trattamento farmacologico </a:t>
            </a:r>
          </a:p>
          <a:p>
            <a:endParaRPr lang="it-IT" dirty="0"/>
          </a:p>
        </p:txBody>
      </p:sp>
    </p:spTree>
    <p:extLst>
      <p:ext uri="{BB962C8B-B14F-4D97-AF65-F5344CB8AC3E}">
        <p14:creationId xmlns:p14="http://schemas.microsoft.com/office/powerpoint/2010/main" val="38965392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033C16-8173-EAEE-9704-55F8F033123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42859E8-304F-40EB-10A2-E96FD39B0E66}"/>
              </a:ext>
            </a:extLst>
          </p:cNvPr>
          <p:cNvSpPr>
            <a:spLocks noGrp="1"/>
          </p:cNvSpPr>
          <p:nvPr>
            <p:ph idx="1"/>
          </p:nvPr>
        </p:nvSpPr>
        <p:spPr/>
        <p:txBody>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negli ultimi anni i medici hanno sottolineato soprattutto gli aspetti genetici e neurologici dei disturbi mentali, ma questo non ha ridotto il tasso di suicidio l'ospedalizzazione </a:t>
            </a:r>
            <a:r>
              <a:rPr lang="it-IT" kern="100" dirty="0">
                <a:latin typeface="Calibri" panose="020F0502020204030204" pitchFamily="34" charset="0"/>
                <a:ea typeface="Times New Roman" panose="02020603050405020304" pitchFamily="18" charset="0"/>
                <a:cs typeface="Times New Roman" panose="02020603050405020304" pitchFamily="18" charset="0"/>
              </a:rPr>
              <a:t>e non </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ha migliorato il tasso di guarigione</a:t>
            </a:r>
          </a:p>
          <a:p>
            <a:endParaRPr lang="it-IT" dirty="0"/>
          </a:p>
        </p:txBody>
      </p:sp>
    </p:spTree>
    <p:extLst>
      <p:ext uri="{BB962C8B-B14F-4D97-AF65-F5344CB8AC3E}">
        <p14:creationId xmlns:p14="http://schemas.microsoft.com/office/powerpoint/2010/main" val="2451543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C3344A-FAE2-E0F3-80CC-5FF4185E764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71953F8-675C-7121-898C-AC3D263F0CA1}"/>
              </a:ext>
            </a:extLst>
          </p:cNvPr>
          <p:cNvSpPr>
            <a:spLocks noGrp="1"/>
          </p:cNvSpPr>
          <p:nvPr>
            <p:ph idx="1"/>
          </p:nvPr>
        </p:nvSpPr>
        <p:spPr/>
        <p:txBody>
          <a:bodyPr>
            <a:normAutofit fontScale="850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alcuni pazienti sono preoccupati nei confronti dello specifico farmaco che gli è stato proposto, ma essere comunque   ambivalenti nei riguardi dei farmaci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 pazienti ambivalenti sono quelli che hanno il più alto livello di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nocebo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Alcuni pazienti  non sono opposti all'uso dei farmaci anzi ne vogliono avere sempre di più andando incontro a problemi.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in alcuni casi i pazienti si </a:t>
            </a:r>
            <a:r>
              <a:rPr lang="it-IT" kern="100" dirty="0">
                <a:latin typeface="Calibri" panose="020F0502020204030204" pitchFamily="34" charset="0"/>
                <a:ea typeface="Times New Roman" panose="02020603050405020304" pitchFamily="18" charset="0"/>
                <a:cs typeface="Times New Roman" panose="02020603050405020304" pitchFamily="18" charset="0"/>
              </a:rPr>
              <a:t>accontentano di sentirsi</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meglio ma in effetti non cambiano il loro comportamento  </a:t>
            </a:r>
          </a:p>
          <a:p>
            <a:endParaRPr lang="it-IT" dirty="0"/>
          </a:p>
        </p:txBody>
      </p:sp>
    </p:spTree>
    <p:extLst>
      <p:ext uri="{BB962C8B-B14F-4D97-AF65-F5344CB8AC3E}">
        <p14:creationId xmlns:p14="http://schemas.microsoft.com/office/powerpoint/2010/main" val="28298431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GUARIGIONE</a:t>
            </a:r>
          </a:p>
        </p:txBody>
      </p:sp>
      <p:sp>
        <p:nvSpPr>
          <p:cNvPr id="3" name="Segnaposto contenuto 2"/>
          <p:cNvSpPr>
            <a:spLocks noGrp="1"/>
          </p:cNvSpPr>
          <p:nvPr>
            <p:ph idx="1"/>
          </p:nvPr>
        </p:nvSpPr>
        <p:spPr/>
        <p:txBody>
          <a:bodyPr>
            <a:normAutofit lnSpcReduction="10000"/>
          </a:bodyPr>
          <a:lstStyle/>
          <a:p>
            <a:pPr hangingPunct="0"/>
            <a:r>
              <a:rPr lang="it-IT" dirty="0"/>
              <a:t>Nessun medico e nessuna psicoterapia hanno mai guarito nessuno. Al più si aiuta ad identificare il circolo vizioso in cui è caduto, si sostiene la motivazione al cambiamento, si insegnano capacità mancanti, si aiuta il paziente a modificare il suo rapporto con l’ambiente.</a:t>
            </a:r>
          </a:p>
          <a:p>
            <a:pPr hangingPunct="0"/>
            <a:r>
              <a:rPr lang="it-IT" dirty="0"/>
              <a:t>Ma la guarigione è opera del paziente</a:t>
            </a:r>
          </a:p>
          <a:p>
            <a:pPr hangingPunct="0">
              <a:buNone/>
            </a:pPr>
            <a:r>
              <a:rPr lang="it-IT" dirty="0"/>
              <a:t> </a:t>
            </a:r>
          </a:p>
          <a:p>
            <a:endParaRPr lang="it-IT"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8A23A6-744C-7E05-4CFE-FFB4FD2B379A}"/>
              </a:ext>
            </a:extLst>
          </p:cNvPr>
          <p:cNvSpPr>
            <a:spLocks noGrp="1"/>
          </p:cNvSpPr>
          <p:nvPr>
            <p:ph type="title"/>
          </p:nvPr>
        </p:nvSpPr>
        <p:spPr/>
        <p:txBody>
          <a:bodyPr/>
          <a:lstStyle/>
          <a:p>
            <a:r>
              <a:rPr lang="it-IT" dirty="0"/>
              <a:t>TERAPIE COMBINATE</a:t>
            </a:r>
          </a:p>
        </p:txBody>
      </p:sp>
      <p:sp>
        <p:nvSpPr>
          <p:cNvPr id="3" name="Segnaposto contenuto 2">
            <a:extLst>
              <a:ext uri="{FF2B5EF4-FFF2-40B4-BE49-F238E27FC236}">
                <a16:creationId xmlns:a16="http://schemas.microsoft.com/office/drawing/2014/main" id="{1BE41A9E-43A9-AED1-6C0B-8C215914D6C0}"/>
              </a:ext>
            </a:extLst>
          </p:cNvPr>
          <p:cNvSpPr>
            <a:spLocks noGrp="1"/>
          </p:cNvSpPr>
          <p:nvPr>
            <p:ph idx="1"/>
          </p:nvPr>
        </p:nvSpPr>
        <p:spPr/>
        <p:txBody>
          <a:bodyPr>
            <a:normAutofit fontScale="85000" lnSpcReduction="10000"/>
          </a:bodyPr>
          <a:lstStyle/>
          <a:p>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Le terapie combinate, che integrano psicoterapia e farmacoterapia, sono una strategia terapeutica utilizzata in molti disturbi psichiatrici, come depressione, disturbo d’ansia, disturbo bipolare e schizofrenia. L’idea alla base di questa combinazione è che i due approcci possano agire sinergicamente, ottenendo risultati più efficaci rispetto a ciascuno di essi impiegato singolarmente.</a:t>
            </a:r>
          </a:p>
          <a:p>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9083259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68D938-6FF5-7E9B-27BA-3FF3C5B70424}"/>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Vantaggi della combinazione di psicoterapia e farmacoterapia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4B55432-A9F3-910D-CE3F-352984B43A2F}"/>
              </a:ext>
            </a:extLst>
          </p:cNvPr>
          <p:cNvSpPr>
            <a:spLocks noGrp="1"/>
          </p:cNvSpPr>
          <p:nvPr>
            <p:ph idx="1"/>
          </p:nvPr>
        </p:nvSpPr>
        <p:spPr/>
        <p:txBody>
          <a:bodyPr>
            <a:normAutofit fontScale="925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Miglioramento dell’efficacia complessiva: Mentre la farmacoterapia può alleviare i sintomi biologici e neurochimici di un disturbo (es. depressione, ansia), la psicoterapia lavora sui fattori psicologici, comportamentali e relazionali che contribuiscono al mantenimento o all’aggravamento della sofferenza. La combinazione dei due può aiutare ad affrontare il problema da diverse angolazioni.</a:t>
            </a:r>
          </a:p>
          <a:p>
            <a:endParaRPr lang="it-IT" dirty="0"/>
          </a:p>
        </p:txBody>
      </p:sp>
    </p:spTree>
    <p:extLst>
      <p:ext uri="{BB962C8B-B14F-4D97-AF65-F5344CB8AC3E}">
        <p14:creationId xmlns:p14="http://schemas.microsoft.com/office/powerpoint/2010/main" val="1775763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Moglie che aveva chiesto una terapia di coppia per un vistoso calo di libido in un marito che assumeva </a:t>
            </a:r>
            <a:r>
              <a:rPr lang="it-IT" dirty="0" err="1"/>
              <a:t>Seroxat</a:t>
            </a:r>
            <a:r>
              <a:rPr lang="it-IT" dirty="0"/>
              <a:t> (antidepressivo </a:t>
            </a:r>
            <a:r>
              <a:rPr lang="it-IT" dirty="0" err="1"/>
              <a:t>serotoninergico</a:t>
            </a:r>
            <a:r>
              <a:rPr lang="it-IT" dirty="0"/>
              <a:t>) .</a:t>
            </a:r>
          </a:p>
          <a:p>
            <a:r>
              <a:rPr lang="it-IT" dirty="0"/>
              <a:t>La coppia non era stata informata dal medico di questo comunissimo effetto collaterale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1EDDAC-406A-8923-0486-3CA287F5C11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841C57-AA58-99DE-6C4F-5D0A111A611C}"/>
              </a:ext>
            </a:extLst>
          </p:cNvPr>
          <p:cNvSpPr>
            <a:spLocks noGrp="1"/>
          </p:cNvSpPr>
          <p:nvPr>
            <p:ph idx="1"/>
          </p:nvPr>
        </p:nvSpPr>
        <p:spPr/>
        <p:txBody>
          <a:bodyPr>
            <a:normAutofit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Riduzione del rischio di ricaduta: La farmacoterapia può stabilizzare i sintomi, ma la psicoterapia aiuta a sviluppare strategie di coping e a prevenire future ricadute. Ad esempio, nella depressione, il trattamento farmacologico può correggere gli squilibri neurochimici, mentre la terapia cognitivo-comportamentale (CBT) aiuta a modificare i modelli di pensiero disfunzionali che potrebbero contribuire alla malattia.</a:t>
            </a:r>
          </a:p>
          <a:p>
            <a:endParaRPr lang="it-IT" dirty="0"/>
          </a:p>
        </p:txBody>
      </p:sp>
    </p:spTree>
    <p:extLst>
      <p:ext uri="{BB962C8B-B14F-4D97-AF65-F5344CB8AC3E}">
        <p14:creationId xmlns:p14="http://schemas.microsoft.com/office/powerpoint/2010/main" val="17772311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051A3D-4F60-AD6D-8237-EEE6AA844BC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1F8A061-16A7-3C15-06C1-98EBEBC6C740}"/>
              </a:ext>
            </a:extLst>
          </p:cNvPr>
          <p:cNvSpPr>
            <a:spLocks noGrp="1"/>
          </p:cNvSpPr>
          <p:nvPr>
            <p:ph idx="1"/>
          </p:nvPr>
        </p:nvSpPr>
        <p:spPr/>
        <p:txBody>
          <a:bodyPr>
            <a:normAutofit/>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Trattamento dei disturbi complessi: Per disturbi gravi o cronici, come il disturbo bipolare o la schizofrenia, la farmacoterapia è spesso necessaria per stabilizzare l’umore o controllare i sintomi psicotici. Tuttavia, la psicoterapia è cruciale per aiutare i pazienti a migliorare la qualità della vita, la consapevolezza di sé e la gestione della malattia.</a:t>
            </a:r>
          </a:p>
          <a:p>
            <a:endParaRPr lang="it-IT" dirty="0"/>
          </a:p>
        </p:txBody>
      </p:sp>
    </p:spTree>
    <p:extLst>
      <p:ext uri="{BB962C8B-B14F-4D97-AF65-F5344CB8AC3E}">
        <p14:creationId xmlns:p14="http://schemas.microsoft.com/office/powerpoint/2010/main" val="25495528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528BE8-1A09-7A80-7843-408D6B6B347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B4038FA-B87E-6C91-25EB-7B3F35173DBD}"/>
              </a:ext>
            </a:extLst>
          </p:cNvPr>
          <p:cNvSpPr>
            <a:spLocks noGrp="1"/>
          </p:cNvSpPr>
          <p:nvPr>
            <p:ph idx="1"/>
          </p:nvPr>
        </p:nvSpPr>
        <p:spPr/>
        <p:txBody>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Personalizzazione del trattamento: Le terapie combinate permettono un approccio flessibile e su misura. In alcuni casi, i pazienti possono iniziare con una combinazione di farmaci e psicoterapia, e poi, nel tempo, ridurre i farmaci man mano che i benefici della psicoterapia si consolidano.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0252010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03EAF5-CF8A-9A54-BA4A-99330416B5DC}"/>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Limiti e considerazioni sulle terapie combinate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4B3C24B-4D39-D8C5-D91E-04416D1E0955}"/>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Adesione al trattamento: Non tutti i pazienti aderiscono in maniera ottimale alla terapia combinata. Alcuni potrebbero preferire una terapia rispetto all’altra, o avere difficoltà nel mantenere la costanza dei farmaci o delle sedute di psicoterapia.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Anche se la combinazione può essere efficace, la farmacoterapia può comportare effetti collaterali che influenzano l’adesione al trattamento o il benessere generale del paziente.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Tempi e costi: La terapia combinata richiede più risorse in termini di tempo e denaro rispetto a una singola forma di trattamento. Questo può essere un limite in alcune situazioni cliniche o contesti sanitari.</a:t>
            </a:r>
          </a:p>
          <a:p>
            <a:pPr marL="0" indent="0">
              <a:buNone/>
            </a:pP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30712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923234-FE52-5E09-E7E8-A7C61E8C2518}"/>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In pratica, le terapie combinate sono spesso utilizzate per:</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2A456BE-604B-E5BD-C935-DE9610CAC650}"/>
              </a:ext>
            </a:extLst>
          </p:cNvPr>
          <p:cNvSpPr>
            <a:spLocks noGrp="1"/>
          </p:cNvSpPr>
          <p:nvPr>
            <p:ph idx="1"/>
          </p:nvPr>
        </p:nvSpPr>
        <p:spPr/>
        <p:txBody>
          <a:bodyPr>
            <a:normAutofit fontScale="85000"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Disturbi depressivi maggiori: La combinazione di antidepressivi e psicoterapia (come la CBT) è spesso raccomandata, specialmente nei casi di depressione moderata o grave.</a:t>
            </a:r>
          </a:p>
          <a:p>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Disturbi d’ansia: Farmaci ansiolitici o antidepressivi insieme alla CBT possono fornire un rapido sollievo dai sintomi e, al tempo stesso, modificare i modelli di pensiero disfunzionali che alimentano l’ansia.</a:t>
            </a:r>
          </a:p>
          <a:p>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236992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3BBEC4-0C79-7FA1-D963-E7948C423C2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6896F6-D53C-FBE7-25AC-F6FDB839AB73}"/>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Disturbi bipolari: I farmaci stabilizzatori dell’umore sono necessari per gestire gli episodi maniacali o depressivi, mentre la psicoterapia può aiutare nella gestione della malattia a lungo termine.</a:t>
            </a:r>
          </a:p>
          <a:p>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Schizofrenia: La farmacoterapia antipsicotica è essenziale per il controllo dei sintomi, mentre la psicoterapia e il supporto psicosociale possono aiutare a migliorare il funzionamento quotidiano e la qualità della vita. </a:t>
            </a:r>
          </a:p>
          <a:p>
            <a:endParaRPr lang="it-IT" dirty="0"/>
          </a:p>
          <a:p>
            <a:r>
              <a:rPr lang="it-IT" dirty="0"/>
              <a:t>Dipendenze patologiche: alcuni farmaci es naltrexone o </a:t>
            </a:r>
            <a:r>
              <a:rPr lang="it-IT" dirty="0" err="1"/>
              <a:t>antbuse</a:t>
            </a:r>
            <a:r>
              <a:rPr lang="it-IT" dirty="0"/>
              <a:t> </a:t>
            </a:r>
            <a:r>
              <a:rPr lang="it-IT" dirty="0" err="1"/>
              <a:t>etiltox</a:t>
            </a:r>
            <a:r>
              <a:rPr lang="it-IT" dirty="0"/>
              <a:t> possono essere utilissimi ma il sostegno psicoterapeutico o il lavoro riabilitativo in comunità aiutano a trovare obiettivi di vita ed a gestire eventuali ricadute</a:t>
            </a:r>
          </a:p>
        </p:txBody>
      </p:sp>
    </p:spTree>
    <p:extLst>
      <p:ext uri="{BB962C8B-B14F-4D97-AF65-F5344CB8AC3E}">
        <p14:creationId xmlns:p14="http://schemas.microsoft.com/office/powerpoint/2010/main" val="16069046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medico, gli psicoterapeuti, gli psicofarmaci sono un sostegno al cammino del paziente verso la guarigione.</a:t>
            </a:r>
          </a:p>
          <a:p>
            <a:r>
              <a:rPr lang="it-IT" dirty="0"/>
              <a:t>AIUTIAMO IL PAZIENTE NEL SUO PROCESSO DI GUARIGIONE MA A LUI DEVE ESSERE ATTRIBUITO IL MERITO DEL CAMBIAMENTO</a:t>
            </a:r>
          </a:p>
          <a:p>
            <a:r>
              <a:rPr lang="it-IT" dirty="0"/>
              <a:t>es gamba rotta....</a:t>
            </a:r>
          </a:p>
          <a:p>
            <a:endParaRPr lang="it-IT" dirty="0"/>
          </a:p>
          <a:p>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a:t>
            </a:r>
          </a:p>
        </p:txBody>
      </p:sp>
      <p:sp>
        <p:nvSpPr>
          <p:cNvPr id="3" name="Segnaposto contenuto 2"/>
          <p:cNvSpPr>
            <a:spLocks noGrp="1"/>
          </p:cNvSpPr>
          <p:nvPr>
            <p:ph idx="1"/>
          </p:nvPr>
        </p:nvSpPr>
        <p:spPr/>
        <p:txBody>
          <a:bodyPr>
            <a:no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Uno psicofarmaco è un farmaco che agisce sul sistema nervoso centrale, influenzando i processi cognitivi, emotivi e comportamentali.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Gli psicofarmaci alterano l’attività dei neurotrasmettitori. A seconda del tipo di psicofarmaco, l’effetto può essere quello di aumentare, ridurre o modulare il rilascio o il riassorbimento di questi neurotrasmettitori, influenzando così l’umore, la percezione e il comportamento del paziente.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7C54F8-884E-4DC0-56EA-47BF3817889F}"/>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Categorie principali di psicofarmaci: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8B68781-CD27-7C3E-643C-C6C793395FB1}"/>
              </a:ext>
            </a:extLst>
          </p:cNvPr>
          <p:cNvSpPr>
            <a:spLocks noGrp="1"/>
          </p:cNvSpPr>
          <p:nvPr>
            <p:ph idx="1"/>
          </p:nvPr>
        </p:nvSpPr>
        <p:spPr/>
        <p:txBody>
          <a:bodyPr>
            <a:normAutofit fontScale="62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1.	Antidepressivi: Utilizzati per trattare la depressione e alcuni disturbi d’ansia. Agiscono su neurotrasmettitori come la serotonina, la noradrenalina e la dopamina.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2.	Ansiolitici e ipnotici: Usati per il trattamento dell’ansia e dei disturbi del sonno. Tra questi rientrano le benzodiazepine, che hanno effetto calmante ed agiscono prevalentemente sul GABA.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Antipsicotici: Utilizzati per il trattamento di psicosi, come la schizofrenia. Agiscono su neurotrasmettitori come la dopamina(ed in subordine sulla serotonina) per ridurre sintomi come allucinazioni e deliri.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Stabilizzatori dell’umore: Usati per il trattamento del disturbo bipolare per prevenire gli episodi maniacali e depressivi.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5.	Psicostimolanti: Utilizzati per trattare disturbi come l’ADHD, stimolano il sistema nervoso centrale aumentando l’attenzione e riducendo l’iperattività. Agiscono prevalentemente sulla noradrenalina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a:p>
            <a:endParaRPr lang="it-IT" dirty="0"/>
          </a:p>
        </p:txBody>
      </p:sp>
    </p:spTree>
    <p:extLst>
      <p:ext uri="{BB962C8B-B14F-4D97-AF65-F5344CB8AC3E}">
        <p14:creationId xmlns:p14="http://schemas.microsoft.com/office/powerpoint/2010/main" val="18775263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8D3E9F-18FF-C2F9-3CA2-284526634960}"/>
              </a:ext>
            </a:extLst>
          </p:cNvPr>
          <p:cNvSpPr>
            <a:spLocks noGrp="1"/>
          </p:cNvSpPr>
          <p:nvPr>
            <p:ph type="title"/>
          </p:nvPr>
        </p:nvSpPr>
        <p:spPr/>
        <p:txBody>
          <a:bodyPr>
            <a:normAutofit fontScale="90000"/>
          </a:bodyPr>
          <a:lstStyle/>
          <a:p>
            <a:r>
              <a:rPr lang="it-IT" dirty="0"/>
              <a:t>ALCUNI NOMI COMMERCIALI DI PSICOFARMACI</a:t>
            </a:r>
          </a:p>
        </p:txBody>
      </p:sp>
      <p:sp>
        <p:nvSpPr>
          <p:cNvPr id="3" name="Segnaposto contenuto 2">
            <a:extLst>
              <a:ext uri="{FF2B5EF4-FFF2-40B4-BE49-F238E27FC236}">
                <a16:creationId xmlns:a16="http://schemas.microsoft.com/office/drawing/2014/main" id="{2B27B96D-542A-EF55-01DD-4AF1A0B3E30D}"/>
              </a:ext>
            </a:extLst>
          </p:cNvPr>
          <p:cNvSpPr>
            <a:spLocks noGrp="1"/>
          </p:cNvSpPr>
          <p:nvPr>
            <p:ph idx="1"/>
          </p:nvPr>
        </p:nvSpPr>
        <p:spPr/>
        <p:txBody>
          <a:bodyPr/>
          <a:lstStyle/>
          <a:p>
            <a:pPr marL="0" indent="0" hangingPunct="0">
              <a:buNone/>
            </a:pPr>
            <a:endParaRPr lang="it-IT" dirty="0"/>
          </a:p>
          <a:p>
            <a:pPr lvl="1" hangingPunct="0"/>
            <a:r>
              <a:rPr lang="it-IT" dirty="0"/>
              <a:t>Ansiolitici (EN. Tavor, Valium, Xanax, </a:t>
            </a:r>
            <a:r>
              <a:rPr lang="it-IT" dirty="0" err="1"/>
              <a:t>Lexotan</a:t>
            </a:r>
            <a:r>
              <a:rPr lang="it-IT" dirty="0"/>
              <a:t>)</a:t>
            </a:r>
          </a:p>
          <a:p>
            <a:pPr lvl="1" hangingPunct="0"/>
            <a:r>
              <a:rPr lang="it-IT" dirty="0"/>
              <a:t>Antipsicotici (es. </a:t>
            </a:r>
            <a:r>
              <a:rPr lang="it-IT" dirty="0" err="1"/>
              <a:t>Serenase</a:t>
            </a:r>
            <a:r>
              <a:rPr lang="it-IT" dirty="0"/>
              <a:t>, </a:t>
            </a:r>
            <a:r>
              <a:rPr lang="it-IT" dirty="0" err="1"/>
              <a:t>Zyprexa</a:t>
            </a:r>
            <a:r>
              <a:rPr lang="it-IT" dirty="0"/>
              <a:t>, </a:t>
            </a:r>
            <a:r>
              <a:rPr lang="it-IT" dirty="0" err="1"/>
              <a:t>Risperdal</a:t>
            </a:r>
            <a:r>
              <a:rPr lang="it-IT" dirty="0"/>
              <a:t>)</a:t>
            </a:r>
          </a:p>
          <a:p>
            <a:pPr lvl="1" hangingPunct="0"/>
            <a:r>
              <a:rPr lang="it-IT" dirty="0"/>
              <a:t>Antidepressivi (es. Prozac, </a:t>
            </a:r>
            <a:r>
              <a:rPr lang="it-IT" dirty="0" err="1"/>
              <a:t>Seroxat</a:t>
            </a:r>
            <a:r>
              <a:rPr lang="it-IT" dirty="0"/>
              <a:t>, </a:t>
            </a:r>
            <a:r>
              <a:rPr lang="it-IT" dirty="0" err="1"/>
              <a:t>Edronax</a:t>
            </a:r>
            <a:r>
              <a:rPr lang="it-IT" dirty="0"/>
              <a:t>)</a:t>
            </a:r>
          </a:p>
          <a:p>
            <a:pPr lvl="1" hangingPunct="0"/>
            <a:r>
              <a:rPr lang="it-IT" dirty="0"/>
              <a:t>Stabilizzatori umore (es. </a:t>
            </a:r>
            <a:r>
              <a:rPr lang="it-IT" dirty="0" err="1"/>
              <a:t>Carbolithium</a:t>
            </a:r>
            <a:r>
              <a:rPr lang="it-IT" dirty="0"/>
              <a:t>, </a:t>
            </a:r>
            <a:r>
              <a:rPr lang="it-IT" dirty="0" err="1"/>
              <a:t>Resilient</a:t>
            </a:r>
            <a:r>
              <a:rPr lang="it-IT" dirty="0"/>
              <a:t>, </a:t>
            </a:r>
            <a:r>
              <a:rPr lang="it-IT" dirty="0" err="1"/>
              <a:t>Depakin</a:t>
            </a:r>
            <a:r>
              <a:rPr lang="it-IT" dirty="0"/>
              <a:t>, </a:t>
            </a:r>
            <a:r>
              <a:rPr lang="it-IT" dirty="0" err="1"/>
              <a:t>Tegretol</a:t>
            </a:r>
            <a:r>
              <a:rPr lang="it-IT" dirty="0"/>
              <a:t>, </a:t>
            </a:r>
            <a:r>
              <a:rPr lang="it-IT" dirty="0" err="1"/>
              <a:t>Lamictal</a:t>
            </a:r>
            <a:r>
              <a:rPr lang="it-IT" dirty="0"/>
              <a:t> e vari antiepilettici)</a:t>
            </a:r>
          </a:p>
          <a:p>
            <a:pPr lvl="1" hangingPunct="0"/>
            <a:r>
              <a:rPr lang="it-IT" dirty="0"/>
              <a:t>Stimolanti per ADHD (es Ritalin, </a:t>
            </a:r>
            <a:r>
              <a:rPr lang="it-IT" dirty="0" err="1"/>
              <a:t>Atomoxetina</a:t>
            </a:r>
            <a:r>
              <a:rPr lang="it-IT" dirty="0"/>
              <a:t>)</a:t>
            </a:r>
          </a:p>
          <a:p>
            <a:pPr hangingPunct="0"/>
            <a:endParaRPr lang="it-IT" dirty="0"/>
          </a:p>
          <a:p>
            <a:endParaRPr lang="it-IT" dirty="0"/>
          </a:p>
        </p:txBody>
      </p:sp>
    </p:spTree>
    <p:extLst>
      <p:ext uri="{BB962C8B-B14F-4D97-AF65-F5344CB8AC3E}">
        <p14:creationId xmlns:p14="http://schemas.microsoft.com/office/powerpoint/2010/main" val="609476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7796F1-2F6B-A1B8-512C-5CFC8162A0F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DAE7D43-B10D-6AE3-5632-257F175AF75C}"/>
              </a:ext>
            </a:extLst>
          </p:cNvPr>
          <p:cNvSpPr>
            <a:spLocks noGrp="1"/>
          </p:cNvSpPr>
          <p:nvPr>
            <p:ph idx="1"/>
          </p:nvPr>
        </p:nvSpPr>
        <p:spPr/>
        <p:txBody>
          <a:bodyPr>
            <a:normAutofit lnSpcReduction="10000"/>
          </a:bodyPr>
          <a:lstStyle/>
          <a:p>
            <a:r>
              <a:rPr lang="it-IT" dirty="0"/>
              <a:t>Alcuni colleghi psicologi, recentemente, mi hanno confermato che raramente i pazienti vengono informati sui possibili effetti collaterali sul sesso.</a:t>
            </a:r>
          </a:p>
          <a:p>
            <a:r>
              <a:rPr lang="it-IT" dirty="0"/>
              <a:t>In alcuni casi non vengono informati su alcun effetto collaterale e ciò in contrasto con la legge (consenso informato).</a:t>
            </a:r>
          </a:p>
          <a:p>
            <a:r>
              <a:rPr lang="it-IT" dirty="0"/>
              <a:t>Vanno allora a leggere il «bugiardino» ovvero il foglietto illustrativo</a:t>
            </a:r>
          </a:p>
        </p:txBody>
      </p:sp>
    </p:spTree>
    <p:extLst>
      <p:ext uri="{BB962C8B-B14F-4D97-AF65-F5344CB8AC3E}">
        <p14:creationId xmlns:p14="http://schemas.microsoft.com/office/powerpoint/2010/main" val="41013843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LA DIFFICILE DEFINIZIONE DEGLI PSICOFARMACI CLASSICI</a:t>
            </a:r>
          </a:p>
        </p:txBody>
      </p:sp>
      <p:sp>
        <p:nvSpPr>
          <p:cNvPr id="3" name="Segnaposto contenuto 2"/>
          <p:cNvSpPr>
            <a:spLocks noGrp="1"/>
          </p:cNvSpPr>
          <p:nvPr>
            <p:ph idx="1"/>
          </p:nvPr>
        </p:nvSpPr>
        <p:spPr/>
        <p:txBody>
          <a:bodyPr>
            <a:normAutofit fontScale="85000" lnSpcReduction="20000"/>
          </a:bodyPr>
          <a:lstStyle/>
          <a:p>
            <a:pPr hangingPunct="0"/>
            <a:r>
              <a:rPr lang="it-IT" dirty="0"/>
              <a:t>Molte sostanze farmacologiche non rientrano ufficialmente tra gli psicofarmaci ma sono utilissimi nel trattamento di disturbi diffusi e descritti nel DSM5TR</a:t>
            </a:r>
          </a:p>
          <a:p>
            <a:pPr hangingPunct="0"/>
            <a:r>
              <a:rPr lang="it-IT" dirty="0" err="1"/>
              <a:t>Antabuse</a:t>
            </a:r>
            <a:r>
              <a:rPr lang="it-IT" dirty="0"/>
              <a:t>, Etiltox? </a:t>
            </a:r>
            <a:r>
              <a:rPr lang="it-IT" dirty="0" err="1"/>
              <a:t>Campral</a:t>
            </a:r>
            <a:r>
              <a:rPr lang="it-IT" dirty="0"/>
              <a:t>?</a:t>
            </a:r>
          </a:p>
          <a:p>
            <a:pPr hangingPunct="0"/>
            <a:r>
              <a:rPr lang="it-IT" dirty="0"/>
              <a:t>Beta bloccanti? </a:t>
            </a:r>
          </a:p>
          <a:p>
            <a:pPr hangingPunct="0"/>
            <a:r>
              <a:rPr lang="it-IT" dirty="0"/>
              <a:t>Viagra?  </a:t>
            </a:r>
          </a:p>
          <a:p>
            <a:pPr hangingPunct="0"/>
            <a:r>
              <a:rPr lang="it-IT" dirty="0" err="1"/>
              <a:t>Minirin</a:t>
            </a:r>
            <a:r>
              <a:rPr lang="it-IT" dirty="0"/>
              <a:t> per enuresi?</a:t>
            </a:r>
          </a:p>
          <a:p>
            <a:pPr hangingPunct="0"/>
            <a:r>
              <a:rPr lang="it-IT" dirty="0"/>
              <a:t>cerotto  di nicotina? sigaretta elettronica?</a:t>
            </a:r>
          </a:p>
          <a:p>
            <a:pPr hangingPunct="0"/>
            <a:r>
              <a:rPr lang="it-IT" dirty="0"/>
              <a:t>Esistono inoltre usi non psicofarmacologici degli psicofarmaci es valium per fratture.</a:t>
            </a:r>
          </a:p>
          <a:p>
            <a:pPr hangingPunct="0"/>
            <a:r>
              <a:rPr lang="it-IT" dirty="0"/>
              <a:t>Uso terapeutico di </a:t>
            </a:r>
            <a:r>
              <a:rPr lang="it-IT"/>
              <a:t>droghe illegali</a:t>
            </a:r>
            <a:endParaRPr lang="it-IT" dirty="0"/>
          </a:p>
          <a:p>
            <a:endParaRPr 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5CE036-69B0-EBBE-ABCA-35588FC1584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CAC93CB-8684-FEDA-3B74-B30012193C8C}"/>
              </a:ext>
            </a:extLst>
          </p:cNvPr>
          <p:cNvSpPr>
            <a:spLocks noGrp="1"/>
          </p:cNvSpPr>
          <p:nvPr>
            <p:ph idx="1"/>
          </p:nvPr>
        </p:nvSpPr>
        <p:spPr/>
        <p:txBody>
          <a:bodyPr>
            <a:norm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Oltre agli psicofarmaci tradizionali (antipsicotici, antidepressivi, stabilizzatori dell’umore, ansiolitici), esistono diversi farmaci che, pur non essendo classificati come psicofarmaci, sono utili nel trattamento di disturbi psicologici e psichiatrici. Questi farmaci vengono utilizzati per trattare sintomi specifici, migliorare la qualità della vita dei pazienti o gestire condizioni mediche che possono influenzare la salute mentale. Ecco alcuni esempi: </a:t>
            </a:r>
          </a:p>
          <a:p>
            <a:endParaRPr lang="it-IT" dirty="0"/>
          </a:p>
        </p:txBody>
      </p:sp>
    </p:spTree>
    <p:extLst>
      <p:ext uri="{BB962C8B-B14F-4D97-AF65-F5344CB8AC3E}">
        <p14:creationId xmlns:p14="http://schemas.microsoft.com/office/powerpoint/2010/main" val="26751042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2A9E71-FEAE-4E5B-CE7F-D4DAD02A3D5D}"/>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1. Beta-bloccanti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46AF064-0102-568A-0C4F-894267B7375D}"/>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Indicazioni psichiatriche: Utilizzati per trattare l’ansia da prestazione e l’ansia sociale in situazioni specifiche, come parlare in pubblico, esami o altre attività che possono indurre un’intensa risposta fisica all’ansia.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I beta-bloccanti (es. Propranololo,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Atenololo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Bisoprololo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agiscono bloccando i recettori beta-adrenergici, riducendo i sintomi fisici dell’ansia, come tachicardia, tremori e sudorazione, senza influire direttamente sui sintomi psicologici.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includere </a:t>
            </a:r>
            <a:r>
              <a:rPr lang="it-IT" kern="100" dirty="0">
                <a:latin typeface="Calibri" panose="020F0502020204030204" pitchFamily="34" charset="0"/>
                <a:ea typeface="Times New Roman" panose="02020603050405020304" pitchFamily="18" charset="0"/>
                <a:cs typeface="Times New Roman" panose="02020603050405020304" pitchFamily="18" charset="0"/>
              </a:rPr>
              <a:t>rallentamento del battito cardiaco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ipotensione, affaticamento e vertigini.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746137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C11903-CBE2-D337-770A-2E9CCC8FC83C}"/>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2. Antiepilettici (anticonvulsivanti)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AD2A22B2-3CF4-B132-72F4-CED0A5BD24EF}"/>
              </a:ext>
            </a:extLst>
          </p:cNvPr>
          <p:cNvSpPr>
            <a:spLocks noGrp="1"/>
          </p:cNvSpPr>
          <p:nvPr>
            <p:ph idx="1"/>
          </p:nvPr>
        </p:nvSpPr>
        <p:spPr/>
        <p:txBody>
          <a:bodyPr>
            <a:normAutofit fontScale="70000" lnSpcReduction="20000"/>
          </a:bodyPr>
          <a:lstStyle/>
          <a:p>
            <a:pPr marL="0" indent="0">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Indicazioni psichiatriche: Oltre a essere utilizzati per trattare l’epilessia, alcuni farmaci anticonvulsivanti sono efficaci come stabilizzatori dell’umore nel trattamento del disturbo bipolare. Esempi includono Acido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Valproico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Carbamazepina e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Lamotrigina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Questi farmaci riducono l’eccitabilità neuronale e modulano i neurotrasmettitori come il GABA e il glutammato, che svolgono un ruolo nel controllo dell’umore e nelle convulsioni.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includere sedazione, aumento di peso (soprattutto il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Depakin</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tremori, e in alcuni casi reazioni cutanee (come con la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Lamotrigina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7447515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D8159E-AF1A-269A-FAEE-403D9D5C1AF2}"/>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3. Farmaci per il disturbo da deficit di attenzione e iperattività (ADHD)</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EEF47FC-17BE-4BBB-81B8-D725A2829BF9}"/>
              </a:ext>
            </a:extLst>
          </p:cNvPr>
          <p:cNvSpPr>
            <a:spLocks noGrp="1"/>
          </p:cNvSpPr>
          <p:nvPr>
            <p:ph idx="1"/>
          </p:nvPr>
        </p:nvSpPr>
        <p:spPr/>
        <p:txBody>
          <a:bodyPr>
            <a:normAutofit fontScale="55000" lnSpcReduction="20000"/>
          </a:bodyPr>
          <a:lstStyle/>
          <a:p>
            <a:pPr marL="0" indent="0">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Psicostimolanti: I farmaci come il Metilfenidato (Ritalin) e sono ampiamente utilizzati nel trattamento dell’ADHD. Sebbene siano farmaci stimolanti, hanno un effetto calmante nei pazienti con ADHD, migliorando la concentrazione, l’attenzione e il controllo degli </a:t>
            </a:r>
            <a:r>
              <a:rPr lang="it-IT" kern="100" dirty="0">
                <a:latin typeface="Calibri" panose="020F0502020204030204" pitchFamily="34" charset="0"/>
                <a:ea typeface="Times New Roman" panose="02020603050405020304" pitchFamily="18" charset="0"/>
                <a:cs typeface="Times New Roman" panose="02020603050405020304" pitchFamily="18" charset="0"/>
              </a:rPr>
              <a:t>impulsi. Le anfetamine (es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Adderall</a:t>
            </a:r>
            <a:r>
              <a:rPr lang="it-IT" kern="100" dirty="0">
                <a:latin typeface="Calibri" panose="020F0502020204030204" pitchFamily="34" charset="0"/>
                <a:ea typeface="Times New Roman" panose="02020603050405020304" pitchFamily="18" charset="0"/>
                <a:cs typeface="Times New Roman" panose="02020603050405020304" pitchFamily="18" charset="0"/>
              </a:rPr>
              <a:t>) non sono commercializzate in Italia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Questi farmaci aumentano la disponibilità di dopamina e noradrenalina nelle sinapsi cerebrali, migliorando la trasmissione nervosa nelle aree del cervello coinvolte nell’attenzione e nel controllo degli impulsi.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includere insonnia, perdita di appetito, aumento della pressione sanguigna e, in alcuni casi, dipendenza e abuso.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Atomoxetina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Un altro farmaco utilizzato per l’ADHD, che non è uno stimolante. La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Atomoxetina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è un inibitore della ricaptazione della noradrenalina (NRI), che può migliorare i sintomi dell’ADHD senza i potenziali rischi di abuso associati agli psicostimolanti.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369306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7516FE-BD1B-F1D9-436A-8FD876FE707A}"/>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4. Antinfiammatori e analgesici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5AA7BFB-4650-AD31-70E5-B06936B14A41}"/>
              </a:ext>
            </a:extLst>
          </p:cNvPr>
          <p:cNvSpPr>
            <a:spLocks noGrp="1"/>
          </p:cNvSpPr>
          <p:nvPr>
            <p:ph idx="1"/>
          </p:nvPr>
        </p:nvSpPr>
        <p:spPr/>
        <p:txBody>
          <a:bodyPr>
            <a:normAutofit fontScale="70000" lnSpcReduction="20000"/>
          </a:bodyPr>
          <a:lstStyle/>
          <a:p>
            <a:pPr marL="0" indent="0">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Indicazioni psichiatriche: Esiste una crescente evidenza che l’infiammazione cronica possa contribuire ai disturbi dell’umore come la depressione. Alcuni farmaci antinfiammatori, come i FANS (farmaci antinfiammatori non steroidei), sono stati studiati per il loro potenziale effetto antidepressivo, anche se non sono ancora utilizzati di routine in psichiatria.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Riducendo l’infiammazione, questi farmaci possono influire sulle vie neurobiologiche coinvolte nella depressione e nei disturbi d’ansia. </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Sembra che alcuni dei moderni farmaci usati per l dimagramento abbiano importanti effetti antinfiammatori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67793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7BC2FF-61B5-9FD0-67AA-ECBCEEA0A8F8}"/>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5. Antibiotici e probiotici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340739D-5C6C-FF95-E12D-32ECC678BB03}"/>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Indicazioni psichiatriche: Alcuni antibiotici e probiotici sono studiati per il loro ruolo nel trattamento di disturbi psicologici legati all’asse intestino-cervello. È stato osservato che lo squilibrio della flora intestinale può influenzare l’umore e l’ansia.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Esempi: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Minociclina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Un antibiotico che ha mostrato potenziali effetti neuroprotettivi e antinfiammatori in pazienti con schizofrenia.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Probiotici: Alcuni studi suggeriscono che i probiotici possono migliorare i sintomi depressivi e ansiosi modulando il microbiota intestinale. </a:t>
            </a:r>
          </a:p>
          <a:p>
            <a:endParaRPr lang="it-IT" dirty="0"/>
          </a:p>
        </p:txBody>
      </p:sp>
    </p:spTree>
    <p:extLst>
      <p:ext uri="{BB962C8B-B14F-4D97-AF65-F5344CB8AC3E}">
        <p14:creationId xmlns:p14="http://schemas.microsoft.com/office/powerpoint/2010/main" val="32934994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7E6654-0F23-ADC0-7750-889ACF638831}"/>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6. Anticolinergici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9145D78-DC28-EB5E-02BB-AB1B20C37B7E}"/>
              </a:ext>
            </a:extLst>
          </p:cNvPr>
          <p:cNvSpPr>
            <a:spLocks noGrp="1"/>
          </p:cNvSpPr>
          <p:nvPr>
            <p:ph idx="1"/>
          </p:nvPr>
        </p:nvSpPr>
        <p:spPr/>
        <p:txBody>
          <a:bodyPr>
            <a:normAutofit fontScale="85000" lnSpcReduction="20000"/>
          </a:bodyPr>
          <a:lstStyle/>
          <a:p>
            <a:pPr marL="0" indent="0">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Indicazioni psichiatriche: Utilizzati principalmente per trattare i sintomi extrapiramidali causati da antipsicotici (come la rigidità muscolare, tremori e discinesia). Un esempio è il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Biperidene</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Bloccano i recettori colinergici, che contribuiscono agli effetti collaterali motori causati dall’uso prolungato di antipsicotici.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Gli anticolinergici possono causare bocca secca, costipazione, ritenzione urinaria e, in alcuni casi, confusione o delirio nei pazienti anziani. </a:t>
            </a:r>
          </a:p>
          <a:p>
            <a:endParaRPr lang="it-IT" dirty="0"/>
          </a:p>
        </p:txBody>
      </p:sp>
    </p:spTree>
    <p:extLst>
      <p:ext uri="{BB962C8B-B14F-4D97-AF65-F5344CB8AC3E}">
        <p14:creationId xmlns:p14="http://schemas.microsoft.com/office/powerpoint/2010/main" val="9062713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C99DF3-CABE-D1CA-4EB7-19BEBD031593}"/>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7. melatonina</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31C7FF7-6241-9EC8-C8FD-0B2D198232A3}"/>
              </a:ext>
            </a:extLst>
          </p:cNvPr>
          <p:cNvSpPr>
            <a:spLocks noGrp="1"/>
          </p:cNvSpPr>
          <p:nvPr>
            <p:ph idx="1"/>
          </p:nvPr>
        </p:nvSpPr>
        <p:spPr/>
        <p:txBody>
          <a:bodyPr>
            <a:normAutofit fontScale="77500" lnSpcReduction="20000"/>
          </a:bodyPr>
          <a:lstStyle/>
          <a:p>
            <a:pPr marL="0" indent="0">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Indicazioni psichiatriche: I farmaci ipnotici sono utilizzati per trattare l’insonnia, che è comune nei disturbi psicologici come l’ansia e la depressione. La melatonina e i suoi analoghi  vengono utilizzati per regolare i ritmi circadiani nei disturbi del sonno e in pazienti con disturbi psicotici o depressione.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Gli ipnotici agiscono modulando i recettori GABA nel cervello, mentre la melatonina regola il ciclo sonno-veglia naturale.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Gli ipnotici possono causare sonnolenza diurna, tolleranza e dipendenza, mentre la melatonina ha un profilo di effetti collaterali molto limitato.</a:t>
            </a:r>
          </a:p>
          <a:p>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80996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3376D9-9EA1-C88D-DC95-8686F64F6D16}"/>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8. Antagonisti degli oppioidi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31DC169-FA9A-6903-0EA8-7AB06614DF34}"/>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Naltrexone: Usato per il trattamento dell’alcolismo e della dipendenza da oppiacei, ma è stato studiato anche per altri disturbi del comportamento, come la dipendenza da gioco d’azzardo e i disturbi del controllo degli impulsi.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Il naltrexone è un antagonista dei recettori degli oppioidi e blocca gli effetti euforici degli oppiacei e dell’alcol, riducendo il desiderio di assunzione.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includere nausea, mal di testa e insonnia.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211531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A5DA2F-0F20-5EF1-2845-5746E1227C50}"/>
              </a:ext>
            </a:extLst>
          </p:cNvPr>
          <p:cNvSpPr>
            <a:spLocks noGrp="1"/>
          </p:cNvSpPr>
          <p:nvPr>
            <p:ph type="title"/>
          </p:nvPr>
        </p:nvSpPr>
        <p:spPr/>
        <p:txBody>
          <a:bodyPr/>
          <a:lstStyle/>
          <a:p>
            <a:r>
              <a:rPr lang="it-IT" dirty="0"/>
              <a:t>Il bugiardino</a:t>
            </a:r>
          </a:p>
        </p:txBody>
      </p:sp>
      <p:sp>
        <p:nvSpPr>
          <p:cNvPr id="3" name="Segnaposto contenuto 2">
            <a:extLst>
              <a:ext uri="{FF2B5EF4-FFF2-40B4-BE49-F238E27FC236}">
                <a16:creationId xmlns:a16="http://schemas.microsoft.com/office/drawing/2014/main" id="{8F1323AB-BAE7-8443-0EFA-586B39A39898}"/>
              </a:ext>
            </a:extLst>
          </p:cNvPr>
          <p:cNvSpPr>
            <a:spLocks noGrp="1"/>
          </p:cNvSpPr>
          <p:nvPr>
            <p:ph idx="1"/>
          </p:nvPr>
        </p:nvSpPr>
        <p:spPr/>
        <p:txBody>
          <a:bodyPr>
            <a:normAutofit fontScale="85000" lnSpcReduction="10000"/>
          </a:bodyPr>
          <a:lstStyle/>
          <a:p>
            <a:r>
              <a:rPr lang="it-IT" dirty="0"/>
              <a:t>Il bugiardino è scritto da avvocati e non già da clinici. Fuori di ogni farmaco si trova la scritta prima dell’uso leggere attentamente le istruzioni e modalità di uso. I foglietti illustrativi. soprattutto dei farmaci più diffusi, segnalano la possibilità di insonnia e di sonnolenza, di stitichezza e di diarrea, mettono in guardia sui rischi di guidare </a:t>
            </a:r>
            <a:r>
              <a:rPr lang="it-IT" dirty="0" err="1"/>
              <a:t>ecc</a:t>
            </a:r>
            <a:r>
              <a:rPr lang="it-IT" dirty="0"/>
              <a:t> in tale modo, essendo stati informati i pazienti non possono fare causa alla produttrice («te lo avevo detto»). Anche qui entra in gioco il consenso informato. Un tempo erano scritti in modo incomprensibile oggi sono organizzati meglio</a:t>
            </a:r>
          </a:p>
        </p:txBody>
      </p:sp>
    </p:spTree>
    <p:extLst>
      <p:ext uri="{BB962C8B-B14F-4D97-AF65-F5344CB8AC3E}">
        <p14:creationId xmlns:p14="http://schemas.microsoft.com/office/powerpoint/2010/main" val="10412453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398E52-D495-7105-5EF0-C00C0483D1EC}"/>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9. Farmaci antiparkinsoniani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62267F5-D4CA-9091-881E-8C13F0C97857}"/>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Indicazioni psichiatriche: Alcuni farmaci antiparkinsoniani, come la Levodopa e gli agonisti dopaminergici (es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Jumex</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sono stati studiati per il trattamento di disturbi depressivi resistenti o per migliorare la motivazione nei pazienti con disturbi affettivi. Alcuni pazienti con depressione resistente mostrano risposte positive agli agonisti della dopamina.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Questi farmaci aumentano i livelli di dopamina nel cervello, che può migliorare i sintomi affettivi in alcuni pazienti.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Possono includere movimenti involontari, nausea, vertigini e, in alcuni casi, disturbi del controllo degli impulsi.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593401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E19EC9-81A1-2D9A-D8CB-59B950F654C9}"/>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10. Farmaci per la gestione dei disturbi metabolici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A979ED5-1282-F319-54E3-54FB321FE4C8}"/>
              </a:ext>
            </a:extLst>
          </p:cNvPr>
          <p:cNvSpPr>
            <a:spLocks noGrp="1"/>
          </p:cNvSpPr>
          <p:nvPr>
            <p:ph idx="1"/>
          </p:nvPr>
        </p:nvSpPr>
        <p:spPr/>
        <p:txBody>
          <a:bodyPr>
            <a:normAutofit fontScale="70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Metformina: Utilizzata per il trattamento del diabete di tipo 2, ma può essere prescritta anche a pazienti che assumono antipsicotici atipici, che sono associati a un aumento del rischio di sindrome metabolica (aumento di peso, dislipidemia, iperglicemia).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Meccanismo d’azione: La metformina riduce i livelli di glucosio nel sangue migliorando la sensibilità all’insulina e può aiutare a contrastare l’aumento di peso indotto dagli antipsicotici.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	Effetti collaterali: Gli effetti collaterali includono problemi gastrointestinali come nausea, diarrea e, in rari casi, acidosi lattica.</a:t>
            </a:r>
          </a:p>
          <a:p>
            <a:pPr lvl="1"/>
            <a:r>
              <a:rPr lang="it-IT" kern="100" dirty="0" err="1">
                <a:effectLst/>
                <a:latin typeface="Calibri" panose="020F0502020204030204" pitchFamily="34" charset="0"/>
                <a:ea typeface="Times New Roman" panose="02020603050405020304" pitchFamily="18" charset="0"/>
                <a:cs typeface="Times New Roman" panose="02020603050405020304" pitchFamily="18" charset="0"/>
              </a:rPr>
              <a:t>Liraglutide</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kern="100" dirty="0" err="1">
                <a:effectLst/>
                <a:latin typeface="Calibri" panose="020F0502020204030204" pitchFamily="34" charset="0"/>
                <a:ea typeface="Times New Roman" panose="02020603050405020304" pitchFamily="18" charset="0"/>
                <a:cs typeface="Times New Roman" panose="02020603050405020304" pitchFamily="18" charset="0"/>
              </a:rPr>
              <a:t>Saxenda</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effectLst/>
                <a:latin typeface="Calibri" panose="020F0502020204030204" pitchFamily="34" charset="0"/>
                <a:ea typeface="Times New Roman" panose="02020603050405020304" pitchFamily="18" charset="0"/>
                <a:cs typeface="Times New Roman" panose="02020603050405020304" pitchFamily="18" charset="0"/>
              </a:rPr>
              <a:t>Semaglutide</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kern="100" dirty="0" err="1">
                <a:effectLst/>
                <a:latin typeface="Calibri" panose="020F0502020204030204" pitchFamily="34" charset="0"/>
                <a:ea typeface="Times New Roman" panose="02020603050405020304" pitchFamily="18" charset="0"/>
                <a:cs typeface="Times New Roman" panose="02020603050405020304" pitchFamily="18" charset="0"/>
              </a:rPr>
              <a:t>Ozempic</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kern="100" dirty="0" err="1">
                <a:effectLst/>
                <a:latin typeface="Calibri" panose="020F0502020204030204" pitchFamily="34" charset="0"/>
                <a:ea typeface="Times New Roman" panose="02020603050405020304" pitchFamily="18" charset="0"/>
                <a:cs typeface="Times New Roman" panose="02020603050405020304" pitchFamily="18" charset="0"/>
              </a:rPr>
              <a:t>Tirzepatide</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(es </a:t>
            </a:r>
            <a:r>
              <a:rPr lang="it-IT" kern="100" dirty="0" err="1">
                <a:effectLst/>
                <a:latin typeface="Calibri" panose="020F0502020204030204" pitchFamily="34" charset="0"/>
                <a:ea typeface="Times New Roman" panose="02020603050405020304" pitchFamily="18" charset="0"/>
                <a:cs typeface="Times New Roman" panose="02020603050405020304" pitchFamily="18" charset="0"/>
              </a:rPr>
              <a:t>Mounjaro</a:t>
            </a:r>
            <a:r>
              <a:rPr lang="it-IT" kern="100" dirty="0">
                <a:effectLst/>
                <a:latin typeface="Calibri" panose="020F0502020204030204" pitchFamily="34" charset="0"/>
                <a:ea typeface="Times New Roman" panose="02020603050405020304" pitchFamily="18" charset="0"/>
                <a:cs typeface="Times New Roman" panose="02020603050405020304" pitchFamily="18" charset="0"/>
              </a:rPr>
              <a:t>) sono antidiabetici, ma facilitano un forte dimagramento e sembrano avere effetti antinfiammatori rilevanti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8801161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AF938B-CC06-930A-5F3F-39C8EC663384}"/>
              </a:ext>
            </a:extLst>
          </p:cNvPr>
          <p:cNvSpPr>
            <a:spLocks noGrp="1"/>
          </p:cNvSpPr>
          <p:nvPr>
            <p:ph type="title"/>
          </p:nvPr>
        </p:nvSpPr>
        <p:spPr/>
        <p:txBody>
          <a:bodyPr>
            <a:normAutofit fontScale="90000"/>
          </a:bodyPr>
          <a:lstStyle/>
          <a:p>
            <a:r>
              <a:rPr lang="it-IT" kern="100" dirty="0">
                <a:latin typeface="Calibri" panose="020F0502020204030204" pitchFamily="34" charset="0"/>
                <a:ea typeface="Times New Roman" panose="02020603050405020304" pitchFamily="18" charset="0"/>
                <a:cs typeface="Times New Roman" panose="02020603050405020304" pitchFamily="18" charset="0"/>
              </a:rPr>
              <a:t>USO TERAPEUTICO DI SOSTANZE STUPEFACENTI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86847E6-918C-B6E1-0718-A81C61BD0C14}"/>
              </a:ext>
            </a:extLst>
          </p:cNvPr>
          <p:cNvSpPr>
            <a:spLocks noGrp="1"/>
          </p:cNvSpPr>
          <p:nvPr>
            <p:ph idx="1"/>
          </p:nvPr>
        </p:nvSpPr>
        <p:spPr/>
        <p:txBody>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L’uso terapeutico di sostanze stupefacenti, noto anche come terapia con sostanze psichedeliche o terapia assistita da sostanze, è un campo emergente della psicoterapia e della psichiatria. In questo ambito, alcune sostanze stupefacenti, come MDMA, psilocibina,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ketamina</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cannabis e LSD, vengono studiate e utilizzate per trattare condizioni psichiatriche complesse, come disturbi depressivi, ansia, disturbo da stress post-traumatico (PTSD) e dipendenze.</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latin typeface="Calibri" panose="020F0502020204030204" pitchFamily="34" charset="0"/>
                <a:ea typeface="Times New Roman" panose="02020603050405020304" pitchFamily="18" charset="0"/>
                <a:cs typeface="Times New Roman" panose="02020603050405020304" pitchFamily="18" charset="0"/>
              </a:rPr>
              <a:t>Non si tratta di un ambito di ricerca del tutto nuovo, (vedi Freud Uber Coca da lui inizialmente consigliato come antidepressivo, afrodisiaco e per la disintossicazione dagli oppiacei). La stessa morfina o il </a:t>
            </a:r>
            <a:r>
              <a:rPr lang="it-IT" sz="1800" kern="100" dirty="0" err="1">
                <a:latin typeface="Calibri" panose="020F0502020204030204" pitchFamily="34" charset="0"/>
                <a:ea typeface="Times New Roman" panose="02020603050405020304" pitchFamily="18" charset="0"/>
                <a:cs typeface="Times New Roman" panose="02020603050405020304" pitchFamily="18" charset="0"/>
              </a:rPr>
              <a:t>fentanylpuò</a:t>
            </a:r>
            <a:r>
              <a:rPr lang="it-IT" sz="1800" kern="100" dirty="0">
                <a:latin typeface="Calibri" panose="020F0502020204030204" pitchFamily="34" charset="0"/>
                <a:ea typeface="Times New Roman" panose="02020603050405020304" pitchFamily="18" charset="0"/>
                <a:cs typeface="Times New Roman" panose="02020603050405020304" pitchFamily="18" charset="0"/>
              </a:rPr>
              <a:t> essere a seconda delle circostanze e delle quantità un ottimo analgesico o una sostanza di abuso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5886951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A306B-5F93-6F73-31BE-0B345A91982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BC01A37-C70F-7949-9468-7C1745B97036}"/>
              </a:ext>
            </a:extLst>
          </p:cNvPr>
          <p:cNvSpPr>
            <a:spLocks noGrp="1"/>
          </p:cNvSpPr>
          <p:nvPr>
            <p:ph idx="1"/>
          </p:nvPr>
        </p:nvSpPr>
        <p:spPr/>
        <p:txBody>
          <a:bodyPr>
            <a:normAutofit/>
          </a:bodyPr>
          <a:lstStyle/>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1.	Psilocibina (principio attivo dei funghi allucinogeni): Studi clinici hanno mostrato che la psilocibina può aiutare a ridurre i sintomi della depressione e dell’ansia, in particolare in pazienti con depressione resistente al trattamento tradizionale o in cure palliative per il cancro. Le ricerche puntano a valutarne la efficacia in terapie combinate con psicoterapia.</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2.	MDMA (noto come Ecstasy): Fino al 1986 era comunemente utilizzato negli USA per le terapie di coppia in quanto facilita la comunicazione e la sintonia tra persone (effetto entactogeno) . tale uso è stato sospeso, a volte ha indotto “instant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marriage</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syndrome</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”.Utilizzato principalmente per il trattamento del PTSD. Gli studi clinici hanno dimostrato che la terapia assistita da MDMA può facilitare l’elaborazione emotiva dei traumi, permettendo ai pazienti di affrontare i loro ricordi in un contesto sicuro e controllato.</a:t>
            </a:r>
          </a:p>
          <a:p>
            <a:endParaRPr lang="it-IT" dirty="0"/>
          </a:p>
        </p:txBody>
      </p:sp>
    </p:spTree>
    <p:extLst>
      <p:ext uri="{BB962C8B-B14F-4D97-AF65-F5344CB8AC3E}">
        <p14:creationId xmlns:p14="http://schemas.microsoft.com/office/powerpoint/2010/main" val="7043978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CA41AC-99F5-CF2B-8FA2-D164588E6B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66F9F2-096A-42A0-01F5-62134121A0C4}"/>
              </a:ext>
            </a:extLst>
          </p:cNvPr>
          <p:cNvSpPr>
            <a:spLocks noGrp="1"/>
          </p:cNvSpPr>
          <p:nvPr>
            <p:ph idx="1"/>
          </p:nvPr>
        </p:nvSpPr>
        <p:spPr/>
        <p:txBody>
          <a:bodyPr>
            <a:normAutofit fontScale="550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3.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Ketamina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non si tratta di prodotto del tutto illegale, è infatti anche utilizzato come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enestetico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La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ketamina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è utilizzata in contesti terapeutici per trattare depressione resistente e altre condizioni psicologiche. A basse dosi, ha un effetto rapido e profondo sui sintomi depressivi, che può essere utile nei casi in cui altri trattamenti non funzionano. Il prodotto della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esketamina</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Spravato</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può essere utilizzato in ambiente ospedaliero controllato sotto forma di spray con applicazione una o due volte a settimana., epilessia e stati ansiosi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4	cannabis, legale in alcuni stati, viene prodotta con concentrazioni assai differenti di CBD cannabidiolo e di THC . quest’ultimo può essere allucinogeno e favorire la comparsa di atteggiamenti ed ideazione paranoidea. Prodotti ad alto contenuto di CBD (cannabis light) sono usati per la terapia del dolore, la nausea indotta da chemioterapici, induttore di appetito in persona con chemioterapici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5.	LSD: (</a:t>
            </a:r>
            <a:r>
              <a:rPr lang="it-IT" sz="3200" kern="100" dirty="0" err="1">
                <a:effectLst/>
                <a:latin typeface="Calibri" panose="020F0502020204030204" pitchFamily="34" charset="0"/>
                <a:ea typeface="Times New Roman" panose="02020603050405020304" pitchFamily="18" charset="0"/>
                <a:cs typeface="Times New Roman" panose="02020603050405020304" pitchFamily="18" charset="0"/>
              </a:rPr>
              <a:t>dietilamide</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dell’acido lisergico), uno dei tanti derivati della ergotamina, segale cornuta) Anche se la ricerca su LSD è meno avanzata rispetto ad altre sostanze, ci sono studi preliminari che suggeriscono il suo potenziale per trattare condizioni come l’ansia e la depressione. Si tratta di microdosi ben diverse da quelle usate a scopo ricreativo</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3751901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985B89-7065-E69E-F5B7-3D13F62CCE1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DCB2C9-ED59-23A2-4294-3BD8F672903C}"/>
              </a:ext>
            </a:extLst>
          </p:cNvPr>
          <p:cNvSpPr>
            <a:spLocks noGrp="1"/>
          </p:cNvSpPr>
          <p:nvPr>
            <p:ph idx="1"/>
          </p:nvPr>
        </p:nvSpPr>
        <p:spPr/>
        <p:txBody>
          <a:bodyPr>
            <a:normAutofit fontScale="92500"/>
          </a:bodyPr>
          <a:lstStyle/>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Queste sostanze agiscono in modo complesso sul cervello, alterando la percezione, il pensiero e le emozioni. Si ipotizza che le esperienze indotte da queste sostanze possano aiutare a “rompere” schemi mentali rigidi, favorendo l’apertura mentale e la rielaborazione dei traumi o delle emozioni problematiche.</a:t>
            </a:r>
          </a:p>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Le sessioni terapeutiche assistite da sostanze stupefacenti avvengono in un contesto controllato, sotto la guida di un terapeuta esperto. L’obiettivo non è solo l’esperienza “psichedelica” in sé, ma anche l’integrazione di ciò che il paziente ha vissuto durante la sessione per favorire il benessere a lungo termine.</a:t>
            </a:r>
          </a:p>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35997805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87DC00-D5F7-C473-0C03-68C8CF68A43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6F027AE-EFE8-0BBC-3BF1-6C22A05B728F}"/>
              </a:ext>
            </a:extLst>
          </p:cNvPr>
          <p:cNvSpPr>
            <a:spLocks noGrp="1"/>
          </p:cNvSpPr>
          <p:nvPr>
            <p:ph idx="1"/>
          </p:nvPr>
        </p:nvSpPr>
        <p:spPr/>
        <p:txBody>
          <a:bodyPr>
            <a:normAutofit fontScale="85000" lnSpcReduction="20000"/>
          </a:bodyPr>
          <a:lstStyle/>
          <a:p>
            <a:pPr marL="0" indent="0">
              <a:buNone/>
            </a:pP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L’uso terapeutico di queste sostanze è ancora oggetto di dibattito e regolamentato in modo diverso nei vari paesi. È necessario un controllo rigoroso per garantire la sicurezza del paziente, ed è fondamentale distinguere tra uso terapeutico e abuso. In molti paesi, l’uso di queste sostanze è ancora illegale al di fuori di contesti di ricerca clinica.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In Italia, la ricerca su queste sostanze è in una fase iniziale e l’uso terapeutico è limitato a sperimentazioni cliniche approvate.</a:t>
            </a:r>
            <a:r>
              <a:rPr lang="it-IT" sz="3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447156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055018-EFF9-5170-9B2E-1524D109D33D}"/>
              </a:ext>
            </a:extLst>
          </p:cNvPr>
          <p:cNvSpPr>
            <a:spLocks noGrp="1"/>
          </p:cNvSpPr>
          <p:nvPr>
            <p:ph type="title"/>
          </p:nvPr>
        </p:nvSpPr>
        <p:spPr/>
        <p:txBody>
          <a:bodyPr>
            <a:normAutofit fontScale="90000"/>
          </a:bodyPr>
          <a:lstStyle/>
          <a:p>
            <a:r>
              <a:rPr lang="it-IT" dirty="0"/>
              <a:t>Alcune considerazioni sul funzionamento degli psicofarmaci</a:t>
            </a:r>
          </a:p>
        </p:txBody>
      </p:sp>
      <p:sp>
        <p:nvSpPr>
          <p:cNvPr id="3" name="Segnaposto contenuto 2">
            <a:extLst>
              <a:ext uri="{FF2B5EF4-FFF2-40B4-BE49-F238E27FC236}">
                <a16:creationId xmlns:a16="http://schemas.microsoft.com/office/drawing/2014/main" id="{D3314B49-3518-BD2D-B53A-42D21BF3891C}"/>
              </a:ext>
            </a:extLst>
          </p:cNvPr>
          <p:cNvSpPr>
            <a:spLocks noGrp="1"/>
          </p:cNvSpPr>
          <p:nvPr>
            <p:ph idx="1"/>
          </p:nvPr>
        </p:nvSpPr>
        <p:spPr/>
        <p:txBody>
          <a:bodyPr>
            <a:normAutofit/>
          </a:bodyPr>
          <a:lstStyle/>
          <a:p>
            <a:pPr marL="0" indent="0">
              <a:buNone/>
            </a:pP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Gli psicofarmaci modificano la comunicazione tra i neuroni nel cervello.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INtervenendo</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in vario modo </a:t>
            </a:r>
            <a:r>
              <a:rPr lang="it-IT" sz="1800" kern="100" dirty="0" err="1">
                <a:effectLst/>
                <a:latin typeface="Calibri" panose="020F0502020204030204" pitchFamily="34" charset="0"/>
                <a:ea typeface="Times New Roman" panose="02020603050405020304" pitchFamily="18" charset="0"/>
                <a:cs typeface="Times New Roman" panose="02020603050405020304" pitchFamily="18" charset="0"/>
              </a:rPr>
              <a:t>suiI</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neurotrasmettitori, come la serotonina, la dopamina, e il GABA.  Gli psicofarmaci possono.</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	Inibire la ricaptazione di un neurotrasmettitore, aumentandone la quantità disponibile nello spazio tra i neuroni.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	Aumentare la produzione o il rilascio di un neurotrasmettitore.</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	Bloccare i recettori per impedire a certi neurotrasmettitori di legarsi e attivare i neuroni.</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Ogni persona può rispondere diversamente agli psicofarmaci, quindi spesso è necessario un periodo di prova per trovare la dose e il farmaco </a:t>
            </a:r>
            <a:r>
              <a:rPr lang="it-IT" sz="1800" kern="100" dirty="0">
                <a:latin typeface="Calibri" panose="020F0502020204030204" pitchFamily="34" charset="0"/>
                <a:ea typeface="Times New Roman" panose="02020603050405020304" pitchFamily="18" charset="0"/>
                <a:cs typeface="Times New Roman" panose="02020603050405020304" pitchFamily="18" charset="0"/>
              </a:rPr>
              <a:t>adeguati per un dato paziente</a:t>
            </a:r>
            <a:r>
              <a:rPr lang="it-IT" sz="1800" kern="100" dirty="0">
                <a:effectLst/>
                <a:latin typeface="Calibri" panose="020F0502020204030204" pitchFamily="34" charset="0"/>
                <a:ea typeface="Times New Roman" panose="02020603050405020304" pitchFamily="18"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6419510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C1DA1F-1C52-BC35-283A-D97A3E7EC5B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190A5CE-7998-A992-0C1A-337F9E01AE50}"/>
              </a:ext>
            </a:extLst>
          </p:cNvPr>
          <p:cNvSpPr>
            <a:spLocks noGrp="1"/>
          </p:cNvSpPr>
          <p:nvPr>
            <p:ph idx="1"/>
          </p:nvPr>
        </p:nvSpPr>
        <p:spPr/>
        <p:txBody>
          <a:bodyPr/>
          <a:lstStyle/>
          <a:p>
            <a:r>
              <a:rPr lang="it-IT" dirty="0"/>
              <a:t>Gli psicofarmaci agiscono quindi in modi e tempi diversi che è utile conoscere.</a:t>
            </a:r>
          </a:p>
          <a:p>
            <a:r>
              <a:rPr lang="it-IT" dirty="0"/>
              <a:t>Su di essi gravano forti pregiudizi e  infondate convinzioni</a:t>
            </a:r>
          </a:p>
          <a:p>
            <a:r>
              <a:rPr lang="it-IT" dirty="0"/>
              <a:t>Non sono particolarmente tossici, per lo meno non lo sono tutti.</a:t>
            </a:r>
          </a:p>
          <a:p>
            <a:r>
              <a:rPr lang="it-IT" dirty="0"/>
              <a:t>Solo alcuni inducono dipendenza</a:t>
            </a:r>
          </a:p>
          <a:p>
            <a:r>
              <a:rPr lang="it-IT" dirty="0"/>
              <a:t>A volte, non sempre, sono utili in terapia</a:t>
            </a:r>
          </a:p>
        </p:txBody>
      </p:sp>
    </p:spTree>
    <p:extLst>
      <p:ext uri="{BB962C8B-B14F-4D97-AF65-F5344CB8AC3E}">
        <p14:creationId xmlns:p14="http://schemas.microsoft.com/office/powerpoint/2010/main" val="1878474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BF4F1D-F4C9-FB7F-2E9E-AAC05D33D077}"/>
              </a:ext>
            </a:extLst>
          </p:cNvPr>
          <p:cNvSpPr>
            <a:spLocks noGrp="1"/>
          </p:cNvSpPr>
          <p:nvPr>
            <p:ph type="title"/>
          </p:nvPr>
        </p:nvSpPr>
        <p:spPr/>
        <p:txBody>
          <a:bodyPr/>
          <a:lstStyle/>
          <a:p>
            <a:r>
              <a:rPr lang="it-IT" dirty="0"/>
              <a:t>farmacodinamica</a:t>
            </a:r>
          </a:p>
        </p:txBody>
      </p:sp>
      <p:sp>
        <p:nvSpPr>
          <p:cNvPr id="3" name="Segnaposto contenuto 2">
            <a:extLst>
              <a:ext uri="{FF2B5EF4-FFF2-40B4-BE49-F238E27FC236}">
                <a16:creationId xmlns:a16="http://schemas.microsoft.com/office/drawing/2014/main" id="{F3F8CED1-F248-0A48-02B5-9A58D29EEF59}"/>
              </a:ext>
            </a:extLst>
          </p:cNvPr>
          <p:cNvSpPr>
            <a:spLocks noGrp="1"/>
          </p:cNvSpPr>
          <p:nvPr>
            <p:ph idx="1"/>
          </p:nvPr>
        </p:nvSpPr>
        <p:spPr/>
        <p:txBody>
          <a:bodyPr>
            <a:noAutofit/>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La farmacodinamica è lo studio di come un farmaco agisce sull’organismo, in particolare i suoi effetti biochimici e fisiologici e i meccanismi molecolari attraverso i quali produce questi effetti. Essa si concentra sul modo in cui il farmaco interagisce con i recettori, le cellule e i tessuti del corpo per provocare una risposta terapeutica o, in alcuni casi, effetti collaterali. Allo psicologo clinico non è utile entrare nei meandri di questa disciplina, ma alcuni argomenti sono utili da conoscere.</a:t>
            </a:r>
          </a:p>
          <a:p>
            <a:pPr marL="0" indent="0">
              <a:buNone/>
            </a:pP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51212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7664D0-A37F-9895-5A25-F1AF7C54A282}"/>
              </a:ext>
            </a:extLst>
          </p:cNvPr>
          <p:cNvSpPr>
            <a:spLocks noGrp="1"/>
          </p:cNvSpPr>
          <p:nvPr>
            <p:ph type="title"/>
          </p:nvPr>
        </p:nvSpPr>
        <p:spPr/>
        <p:txBody>
          <a:bodyPr/>
          <a:lstStyle/>
          <a:p>
            <a:r>
              <a:rPr lang="it-IT" dirty="0"/>
              <a:t>Internet</a:t>
            </a:r>
          </a:p>
        </p:txBody>
      </p:sp>
      <p:sp>
        <p:nvSpPr>
          <p:cNvPr id="3" name="Segnaposto contenuto 2">
            <a:extLst>
              <a:ext uri="{FF2B5EF4-FFF2-40B4-BE49-F238E27FC236}">
                <a16:creationId xmlns:a16="http://schemas.microsoft.com/office/drawing/2014/main" id="{038F4990-77A5-FF7B-4669-F8EFC7206780}"/>
              </a:ext>
            </a:extLst>
          </p:cNvPr>
          <p:cNvSpPr>
            <a:spLocks noGrp="1"/>
          </p:cNvSpPr>
          <p:nvPr>
            <p:ph idx="1"/>
          </p:nvPr>
        </p:nvSpPr>
        <p:spPr/>
        <p:txBody>
          <a:bodyPr/>
          <a:lstStyle/>
          <a:p>
            <a:r>
              <a:rPr lang="it-IT" dirty="0"/>
              <a:t>Internet è un’altra fonte preziosa ma a volte fuorviante di informazioni. Quindi i pazienti finiscono a volte con l’essere più aggiornati del medico che li segue, ma la esperienza ed il contatto umano, i chiarimenti dati tempestivamente, la disponibilità a rispondere ad eventuali messaggi o telefonate costano poco in temini di tempo e sono preziose integrazioni alla visita psichiatrica</a:t>
            </a:r>
          </a:p>
        </p:txBody>
      </p:sp>
    </p:spTree>
    <p:extLst>
      <p:ext uri="{BB962C8B-B14F-4D97-AF65-F5344CB8AC3E}">
        <p14:creationId xmlns:p14="http://schemas.microsoft.com/office/powerpoint/2010/main" val="15485367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5A15B2-E274-E2A9-4F1C-51F74E38E03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9FBCD2D-40BC-4909-C50A-C0434BF7E901}"/>
              </a:ext>
            </a:extLst>
          </p:cNvPr>
          <p:cNvSpPr>
            <a:spLocks noGrp="1"/>
          </p:cNvSpPr>
          <p:nvPr>
            <p:ph idx="1"/>
          </p:nvPr>
        </p:nvSpPr>
        <p:spPr/>
        <p:txBody>
          <a:bodyPr>
            <a:normAutofit fontScale="77500" lnSpcReduction="2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 farmaci hanno un diverso meccanismo di azione</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I farmaci possono avere effetti che dipendono dalla dose cui vengono somministrati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Alcuni agiscono come agonisti ovvero  si legano ai recettori e li attivano per produrre una risposta (ad esempio il metadone per chi ha una dipendenza da oppiacei).</a:t>
            </a:r>
          </a:p>
          <a:p>
            <a:pPr marL="0" indent="0">
              <a:buNone/>
            </a:pPr>
            <a:r>
              <a:rPr lang="it-IT" kern="100" dirty="0">
                <a:latin typeface="Calibri" panose="020F0502020204030204" pitchFamily="34" charset="0"/>
                <a:ea typeface="Times New Roman" panose="02020603050405020304" pitchFamily="18" charset="0"/>
                <a:cs typeface="Times New Roman" panose="02020603050405020304" pitchFamily="18" charset="0"/>
              </a:rPr>
              <a:t>  	</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Altri come antagonisti ovvero si legano ai recettori ma bloccano l’azione di agonisti o altre sostanze. (ad esempio il naltrexone </a:t>
            </a:r>
            <a:r>
              <a:rPr lang="it-IT" kern="100" dirty="0">
                <a:latin typeface="Calibri" panose="020F0502020204030204" pitchFamily="34" charset="0"/>
                <a:ea typeface="Times New Roman" panose="02020603050405020304" pitchFamily="18" charset="0"/>
                <a:cs typeface="Times New Roman" panose="02020603050405020304" pitchFamily="18" charset="0"/>
              </a:rPr>
              <a:t>che rende la persona insensibile agli oppiacei)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La farmacodinamica studia anche gli effetti indesiderati o tossici che possono verificarsi, specialmente se la dose supera i livelli terapeutici.</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it-IT" dirty="0"/>
          </a:p>
          <a:p>
            <a:endParaRPr lang="it-IT" dirty="0"/>
          </a:p>
        </p:txBody>
      </p:sp>
    </p:spTree>
    <p:extLst>
      <p:ext uri="{BB962C8B-B14F-4D97-AF65-F5344CB8AC3E}">
        <p14:creationId xmlns:p14="http://schemas.microsoft.com/office/powerpoint/2010/main" val="2191550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B79BD5-9AF7-0F14-4710-09C64779319B}"/>
              </a:ext>
            </a:extLst>
          </p:cNvPr>
          <p:cNvSpPr>
            <a:spLocks noGrp="1"/>
          </p:cNvSpPr>
          <p:nvPr>
            <p:ph type="title"/>
          </p:nvPr>
        </p:nvSpPr>
        <p:spPr/>
        <p:txBody>
          <a:bodyPr/>
          <a:lstStyle/>
          <a:p>
            <a:r>
              <a:rPr lang="it-IT" dirty="0"/>
              <a:t>FARMACOCINETICA</a:t>
            </a:r>
          </a:p>
        </p:txBody>
      </p:sp>
      <p:sp>
        <p:nvSpPr>
          <p:cNvPr id="3" name="Segnaposto contenuto 2">
            <a:extLst>
              <a:ext uri="{FF2B5EF4-FFF2-40B4-BE49-F238E27FC236}">
                <a16:creationId xmlns:a16="http://schemas.microsoft.com/office/drawing/2014/main" id="{2DC77558-EEBA-8960-9CA4-7838F4347D6E}"/>
              </a:ext>
            </a:extLst>
          </p:cNvPr>
          <p:cNvSpPr>
            <a:spLocks noGrp="1"/>
          </p:cNvSpPr>
          <p:nvPr>
            <p:ph idx="1"/>
          </p:nvPr>
        </p:nvSpPr>
        <p:spPr/>
        <p:txBody>
          <a:bodyPr/>
          <a:lstStyle/>
          <a:p>
            <a:r>
              <a:rPr lang="it-IT" dirty="0"/>
              <a:t>È strettamente legata alla farmacodinamica. La farmacocinetica studia come il corpo assorbe, distribuisce metabolizza ed elimina un farmaco.</a:t>
            </a:r>
          </a:p>
          <a:p>
            <a:r>
              <a:rPr lang="it-IT" dirty="0"/>
              <a:t>Tutti questi aspetti sono molto rilevanti sul piano clinico, ed utili da sapere anche per lo psicologo clinico, sia pur nelle linee </a:t>
            </a:r>
            <a:r>
              <a:rPr lang="it-IT"/>
              <a:t>di massima.</a:t>
            </a:r>
          </a:p>
        </p:txBody>
      </p:sp>
    </p:spTree>
    <p:extLst>
      <p:ext uri="{BB962C8B-B14F-4D97-AF65-F5344CB8AC3E}">
        <p14:creationId xmlns:p14="http://schemas.microsoft.com/office/powerpoint/2010/main" val="29753063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A83476-E5DC-D933-EEF6-2D8775C7150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B1F4C27-44F2-F6D2-9F61-E103EAF89704}"/>
              </a:ext>
            </a:extLst>
          </p:cNvPr>
          <p:cNvSpPr>
            <a:spLocks noGrp="1"/>
          </p:cNvSpPr>
          <p:nvPr>
            <p:ph idx="1"/>
          </p:nvPr>
        </p:nvSpPr>
        <p:spPr/>
        <p:txBody>
          <a:bodyPr/>
          <a:lstStyle/>
          <a:p>
            <a:r>
              <a:rPr lang="it-IT" dirty="0"/>
              <a:t>Sul piano clinico è molto importante conoscere i tempi e modi di funzionamento dei farmaci e ciò anche per capire quando e se ritenere che un farmaco non stia funzionando</a:t>
            </a:r>
          </a:p>
        </p:txBody>
      </p:sp>
    </p:spTree>
    <p:extLst>
      <p:ext uri="{BB962C8B-B14F-4D97-AF65-F5344CB8AC3E}">
        <p14:creationId xmlns:p14="http://schemas.microsoft.com/office/powerpoint/2010/main" val="166087840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b="1" dirty="0"/>
              <a:t>FARMACOCINETICA</a:t>
            </a:r>
            <a:br>
              <a:rPr lang="it-IT" sz="2800" b="1" dirty="0"/>
            </a:br>
            <a:r>
              <a:rPr lang="it-IT" sz="2800" b="1" dirty="0"/>
              <a:t>ovvero, tempi e modi di funzionamento dei farmaci</a:t>
            </a:r>
          </a:p>
        </p:txBody>
      </p:sp>
      <p:sp>
        <p:nvSpPr>
          <p:cNvPr id="3" name="Segnaposto contenuto 2"/>
          <p:cNvSpPr>
            <a:spLocks noGrp="1"/>
          </p:cNvSpPr>
          <p:nvPr>
            <p:ph idx="1"/>
          </p:nvPr>
        </p:nvSpPr>
        <p:spPr/>
        <p:txBody>
          <a:bodyPr>
            <a:normAutofit fontScale="85000" lnSpcReduction="20000"/>
          </a:bodyPr>
          <a:lstStyle/>
          <a:p>
            <a:pPr hangingPunct="0"/>
            <a:r>
              <a:rPr lang="it-IT" dirty="0"/>
              <a:t>Tempo latenza:  ovvero quanto tempo passa tra la assunzione di un farmaco e la manifestazione degli effetti terapeutici? </a:t>
            </a:r>
          </a:p>
          <a:p>
            <a:pPr lvl="1" hangingPunct="0"/>
            <a:r>
              <a:rPr lang="it-IT" dirty="0" err="1"/>
              <a:t>Tavor</a:t>
            </a:r>
            <a:r>
              <a:rPr lang="it-IT" dirty="0"/>
              <a:t> (ansiolitico) 10 min, </a:t>
            </a:r>
          </a:p>
          <a:p>
            <a:pPr lvl="1" hangingPunct="0"/>
            <a:r>
              <a:rPr lang="it-IT" dirty="0" err="1"/>
              <a:t>Prazene</a:t>
            </a:r>
            <a:r>
              <a:rPr lang="it-IT" dirty="0"/>
              <a:t> (ansiolitico)  2 ore </a:t>
            </a:r>
          </a:p>
          <a:p>
            <a:pPr lvl="1" hangingPunct="0"/>
            <a:r>
              <a:rPr lang="it-IT" dirty="0"/>
              <a:t>Prozac (antidepressivo) 2-3 settimane</a:t>
            </a:r>
          </a:p>
          <a:p>
            <a:pPr lvl="1" hangingPunct="0"/>
            <a:r>
              <a:rPr lang="it-IT" dirty="0" err="1"/>
              <a:t>Haldol</a:t>
            </a:r>
            <a:r>
              <a:rPr lang="it-IT" dirty="0"/>
              <a:t> (antipsicotico )2-3 settimane per la riduzione dei deliri e delle allucinazioni, quasi subito per la </a:t>
            </a:r>
            <a:r>
              <a:rPr lang="it-IT" dirty="0" err="1"/>
              <a:t>sedazione</a:t>
            </a:r>
            <a:r>
              <a:rPr lang="it-IT" dirty="0"/>
              <a:t>.</a:t>
            </a:r>
          </a:p>
          <a:p>
            <a:pPr lvl="1" hangingPunct="0"/>
            <a:r>
              <a:rPr lang="it-IT" dirty="0"/>
              <a:t>Litio (stabilizzatore dell’umore) anche 4 mesi</a:t>
            </a:r>
          </a:p>
          <a:p>
            <a:pPr lvl="1" hangingPunct="0">
              <a:buNone/>
            </a:pPr>
            <a:r>
              <a:rPr lang="it-IT" dirty="0"/>
              <a:t>Un antidepressivo nei primi 10 giorni produce solo effetti collaterali (a volte sgradevoli) però non ha senso interromperlo, se però dopo un mese non ha dato risultati a dosi adeguate deve essere cambiato.</a:t>
            </a:r>
          </a:p>
          <a:p>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F02887-0E44-3582-0935-2DE9F10A416E}"/>
              </a:ext>
            </a:extLst>
          </p:cNvPr>
          <p:cNvSpPr>
            <a:spLocks noGrp="1"/>
          </p:cNvSpPr>
          <p:nvPr>
            <p:ph type="title"/>
          </p:nvPr>
        </p:nvSpPr>
        <p:spPr/>
        <p:txBody>
          <a:bodyPr/>
          <a:lstStyle/>
          <a:p>
            <a:r>
              <a:rPr lang="it-IT" dirty="0"/>
              <a:t>EMIVITA</a:t>
            </a:r>
          </a:p>
        </p:txBody>
      </p:sp>
      <p:sp>
        <p:nvSpPr>
          <p:cNvPr id="3" name="Segnaposto contenuto 2">
            <a:extLst>
              <a:ext uri="{FF2B5EF4-FFF2-40B4-BE49-F238E27FC236}">
                <a16:creationId xmlns:a16="http://schemas.microsoft.com/office/drawing/2014/main" id="{EA68C766-8515-812F-878C-4E79E0A28646}"/>
              </a:ext>
            </a:extLst>
          </p:cNvPr>
          <p:cNvSpPr>
            <a:spLocks noGrp="1"/>
          </p:cNvSpPr>
          <p:nvPr>
            <p:ph idx="1"/>
          </p:nvPr>
        </p:nvSpPr>
        <p:spPr/>
        <p:txBody>
          <a:bodyPr>
            <a:normAutofit lnSpcReduction="10000"/>
          </a:bodyPr>
          <a:lstStyle/>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L’emivita di un farmaco (detta anche tempo di dimezzamento) è il tempo necessario affinché la concentrazione di un farmaco nel plasma o nel corpo si riduca del 50%. In altre parole, è il tempo che il corpo impiega a eliminare metà della quantità di farmaco presente.</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L’emivita è un parametro </a:t>
            </a:r>
            <a:r>
              <a:rPr lang="it-IT" sz="2800" kern="100" dirty="0">
                <a:latin typeface="Calibri" panose="020F0502020204030204" pitchFamily="34" charset="0"/>
                <a:ea typeface="Times New Roman" panose="02020603050405020304" pitchFamily="18" charset="0"/>
                <a:cs typeface="Times New Roman" panose="02020603050405020304" pitchFamily="18" charset="0"/>
              </a:rPr>
              <a:t>importante che ci indica la durata di azione di un farmaco. Da ciò dipende la frequenza di somministrazione (es. tre volte al giorno, una volta al giorno, una volta al mese) </a:t>
            </a:r>
            <a:r>
              <a:rPr lang="it-IT" sz="28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423658556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902493-47ED-F4BA-2C08-A91C539CF54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288E3F6-C546-720A-DA0A-449BF4E6DC39}"/>
              </a:ext>
            </a:extLst>
          </p:cNvPr>
          <p:cNvSpPr>
            <a:spLocks noGrp="1"/>
          </p:cNvSpPr>
          <p:nvPr>
            <p:ph idx="1"/>
          </p:nvPr>
        </p:nvSpPr>
        <p:spPr/>
        <p:txBody>
          <a:bodyPr>
            <a:normAutofit fontScale="92500" lnSpcReduction="20000"/>
          </a:bodyPr>
          <a:lstStyle/>
          <a:p>
            <a:r>
              <a:rPr lang="it-IT" sz="3200" kern="100" dirty="0">
                <a:latin typeface="Calibri" panose="020F0502020204030204" pitchFamily="34" charset="0"/>
                <a:ea typeface="Times New Roman" panose="02020603050405020304" pitchFamily="18" charset="0"/>
                <a:cs typeface="Times New Roman" panose="02020603050405020304" pitchFamily="18" charset="0"/>
              </a:rPr>
              <a:t>I </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Farmaci con un’emivita lunga possono accumularsi nell’organismo se somministrati ripetutamente, aumentando il rischio di effetti collaterali o tossici. </a:t>
            </a:r>
            <a:r>
              <a:rPr lang="it-IT" kern="100" dirty="0">
                <a:latin typeface="Calibri" panose="020F0502020204030204" pitchFamily="34" charset="0"/>
                <a:ea typeface="Times New Roman" panose="02020603050405020304" pitchFamily="18" charset="0"/>
                <a:cs typeface="Times New Roman" panose="02020603050405020304" pitchFamily="18" charset="0"/>
              </a:rPr>
              <a:t>Q</a:t>
            </a:r>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uelli ad emivita breve sono eliminati più rapidamente ma hanno minore durata di 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L’emivita dipende da vari fattori, che vanno dal modo di assorbimento al suo metabolismo ed eliminazione.</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21264083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Emivita: alcuni esempi pratici </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hangingPunct="0"/>
            <a:r>
              <a:rPr lang="it-IT" dirty="0"/>
              <a:t>Uno  </a:t>
            </a:r>
            <a:r>
              <a:rPr lang="it-IT" dirty="0" err="1"/>
              <a:t>Xanax</a:t>
            </a:r>
            <a:r>
              <a:rPr lang="it-IT" dirty="0"/>
              <a:t> dopo sette ore ha quasi perso il suo effetto,  quando cala l’ansia può ricomparire. </a:t>
            </a:r>
          </a:p>
          <a:p>
            <a:pPr hangingPunct="0"/>
            <a:r>
              <a:rPr lang="it-IT" dirty="0"/>
              <a:t>Un </a:t>
            </a:r>
            <a:r>
              <a:rPr lang="it-IT" dirty="0" err="1"/>
              <a:t>Serenase</a:t>
            </a:r>
            <a:r>
              <a:rPr lang="it-IT" dirty="0"/>
              <a:t> dura oltre un giorno. Dopo mesi di assunzione, se lo si sospende non si sente altro che un iniziale miglioramento. Le “voci” tornano dopo una ventina di giorni. Gli psicoterapeuti che suggeriscono di “buttare via tutto”, nell’immediato vedono solo benefici, ma dopo un </a:t>
            </a:r>
            <a:r>
              <a:rPr lang="it-IT" dirty="0" err="1"/>
              <a:t>mese…</a:t>
            </a:r>
            <a:endParaRPr lang="it-IT" dirty="0"/>
          </a:p>
          <a:p>
            <a:pPr hangingPunct="0"/>
            <a:r>
              <a:rPr lang="it-IT" dirty="0"/>
              <a:t>Alcuni sonniferi ad effetto brevissimo fanno addormentare e poi si prosegue con sonno fisiologico. Questi non sono indicati con pazienti con frequenti risvegli notturni o risvegli precoci al mattino. </a:t>
            </a:r>
          </a:p>
          <a:p>
            <a:pPr hangingPunct="0"/>
            <a:endParaRPr lang="it-IT" dirty="0"/>
          </a:p>
          <a:p>
            <a:endParaRPr lang="it-IT"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TOSSICITA’ DEGLI PSICOFARMACI</a:t>
            </a:r>
          </a:p>
        </p:txBody>
      </p:sp>
      <p:sp>
        <p:nvSpPr>
          <p:cNvPr id="3" name="Segnaposto contenuto 2"/>
          <p:cNvSpPr>
            <a:spLocks noGrp="1"/>
          </p:cNvSpPr>
          <p:nvPr>
            <p:ph idx="1"/>
          </p:nvPr>
        </p:nvSpPr>
        <p:spPr/>
        <p:txBody>
          <a:bodyPr>
            <a:normAutofit fontScale="92500" lnSpcReduction="10000"/>
          </a:bodyPr>
          <a:lstStyle/>
          <a:p>
            <a:pPr hangingPunct="0"/>
            <a:r>
              <a:rPr lang="it-IT" dirty="0"/>
              <a:t>Dose letale 50: indice di tossicità (la dose che sarebbe capace di uccidere il 50% delle persone , più spesso degli animali che le ingeriscono).</a:t>
            </a:r>
          </a:p>
          <a:p>
            <a:pPr hangingPunct="0"/>
            <a:r>
              <a:rPr lang="it-IT" dirty="0"/>
              <a:t>Alcuni farmaci sono intrinsecamente poco tossici (es occorrono oltre 300 pillole di Tavor per uccidersi, ne bastano 60 se ci si beve assieme molto whisky)</a:t>
            </a:r>
          </a:p>
          <a:p>
            <a:pPr hangingPunct="0"/>
            <a:r>
              <a:rPr lang="it-IT" dirty="0"/>
              <a:t>Altri hanno una dose letale assai più vicina a quella terapeutica es i Sali di litio ed alcuni antidepressivi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Effetti collaterali</a:t>
            </a:r>
          </a:p>
        </p:txBody>
      </p:sp>
      <p:sp>
        <p:nvSpPr>
          <p:cNvPr id="3" name="Segnaposto contenuto 2"/>
          <p:cNvSpPr>
            <a:spLocks noGrp="1"/>
          </p:cNvSpPr>
          <p:nvPr>
            <p:ph idx="1"/>
          </p:nvPr>
        </p:nvSpPr>
        <p:spPr/>
        <p:txBody>
          <a:bodyPr>
            <a:normAutofit fontScale="92500"/>
          </a:bodyPr>
          <a:lstStyle/>
          <a:p>
            <a:pPr hangingPunct="0">
              <a:buNone/>
            </a:pPr>
            <a:r>
              <a:rPr lang="it-IT" dirty="0"/>
              <a:t>È opportuno conoscerli per non prendere cantonate in terapia.</a:t>
            </a:r>
          </a:p>
          <a:p>
            <a:pPr hangingPunct="0">
              <a:buNone/>
            </a:pPr>
            <a:r>
              <a:rPr lang="it-IT" dirty="0"/>
              <a:t>A volte sono utili in terapia</a:t>
            </a:r>
          </a:p>
          <a:p>
            <a:pPr hangingPunct="0">
              <a:buNone/>
            </a:pPr>
            <a:r>
              <a:rPr lang="it-IT" dirty="0"/>
              <a:t>Ogni classe di farmaci ha i suoi effetti collaterali specifici.</a:t>
            </a:r>
          </a:p>
          <a:p>
            <a:pPr hangingPunct="0">
              <a:buNone/>
            </a:pPr>
            <a:r>
              <a:rPr lang="it-IT" dirty="0"/>
              <a:t>All’interno di ogni classe i singoli pazienti possono rispondere meglio ad un farmaco rispetto ad un altro (a volte si nota anche diversa risposta nei confronti di farmaci equivalenti)</a:t>
            </a:r>
          </a:p>
          <a:p>
            <a:pPr hangingPunct="0"/>
            <a:endParaRPr lang="it-IT" dirty="0"/>
          </a:p>
          <a:p>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Via di somministrazione</a:t>
            </a:r>
          </a:p>
        </p:txBody>
      </p:sp>
      <p:sp>
        <p:nvSpPr>
          <p:cNvPr id="3" name="Segnaposto contenuto 2"/>
          <p:cNvSpPr>
            <a:spLocks noGrp="1"/>
          </p:cNvSpPr>
          <p:nvPr>
            <p:ph idx="1"/>
          </p:nvPr>
        </p:nvSpPr>
        <p:spPr/>
        <p:txBody>
          <a:bodyPr/>
          <a:lstStyle/>
          <a:p>
            <a:pPr>
              <a:buNone/>
            </a:pPr>
            <a:endParaRPr lang="it-IT" dirty="0"/>
          </a:p>
          <a:p>
            <a:pPr lvl="1"/>
            <a:r>
              <a:rPr lang="it-IT" dirty="0"/>
              <a:t>Sciroppi </a:t>
            </a:r>
          </a:p>
          <a:p>
            <a:pPr lvl="1"/>
            <a:r>
              <a:rPr lang="it-IT" dirty="0"/>
              <a:t>gocce </a:t>
            </a:r>
          </a:p>
          <a:p>
            <a:pPr lvl="1"/>
            <a:r>
              <a:rPr lang="it-IT" dirty="0"/>
              <a:t>compresse </a:t>
            </a:r>
          </a:p>
          <a:p>
            <a:pPr lvl="1"/>
            <a:r>
              <a:rPr lang="it-IT" dirty="0"/>
              <a:t>Capsule</a:t>
            </a:r>
          </a:p>
          <a:p>
            <a:pPr lvl="1"/>
            <a:r>
              <a:rPr lang="it-IT" dirty="0"/>
              <a:t>iniezioni </a:t>
            </a:r>
          </a:p>
          <a:p>
            <a:pPr lvl="1"/>
            <a:r>
              <a:rPr lang="it-IT" dirty="0"/>
              <a:t>Flebo</a:t>
            </a:r>
          </a:p>
          <a:p>
            <a:pPr lvl="1">
              <a:buNone/>
            </a:pPr>
            <a:r>
              <a:rPr lang="it-IT" dirty="0"/>
              <a:t>Vissuti diversi per le diverse vie (spesso sbagliando)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Pazienti sottoposte a cure per altro corrette ma che ingrassano di 20 kg in un anno; sono maggiori i benefici o i difetti?</a:t>
            </a:r>
          </a:p>
          <a:p>
            <a:endParaRPr lang="it-IT" dirty="0"/>
          </a:p>
          <a:p>
            <a:r>
              <a:rPr lang="it-IT" dirty="0"/>
              <a:t>Bambini con terapia antiepilettica eccessivamente sedativa, non hanno convulsioni, ma sviluppano gravi problemi di apprendimento.</a:t>
            </a:r>
          </a:p>
          <a:p>
            <a:endParaRPr lang="it-IT" dirty="0"/>
          </a:p>
          <a:p>
            <a:endParaRPr lang="it-IT"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ASSORBIMENTO E METABOLISMO</a:t>
            </a:r>
          </a:p>
        </p:txBody>
      </p:sp>
      <p:sp>
        <p:nvSpPr>
          <p:cNvPr id="3" name="Segnaposto contenuto 2"/>
          <p:cNvSpPr>
            <a:spLocks noGrp="1"/>
          </p:cNvSpPr>
          <p:nvPr>
            <p:ph idx="1"/>
          </p:nvPr>
        </p:nvSpPr>
        <p:spPr/>
        <p:txBody>
          <a:bodyPr/>
          <a:lstStyle/>
          <a:p>
            <a:r>
              <a:rPr lang="it-IT" dirty="0"/>
              <a:t>In alcuni casi è utile sapere come viene assorbito, metabolizzato ed escreto un farmaco. Una persona con reni o fegato che non funzionano può andare incontro a pericolosi accumuli.</a:t>
            </a:r>
          </a:p>
          <a:p>
            <a:r>
              <a:rPr lang="it-IT" dirty="0"/>
              <a:t>30% degli anziani sono ricoverati per effetti avversi di trattamenti farmacologici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r>
              <a:rPr lang="it-IT" b="1" dirty="0"/>
              <a:t>Effetto placebo</a:t>
            </a:r>
            <a:br>
              <a:rPr lang="it-IT" dirty="0">
                <a:latin typeface="Arial" pitchFamily="34" charset="0"/>
              </a:rPr>
            </a:br>
            <a:endParaRPr lang="it-IT" dirty="0">
              <a:latin typeface="Arial" pitchFamily="34" charset="0"/>
            </a:endParaRPr>
          </a:p>
        </p:txBody>
      </p:sp>
      <p:sp>
        <p:nvSpPr>
          <p:cNvPr id="70659" name="Rectangle 3"/>
          <p:cNvSpPr>
            <a:spLocks noGrp="1" noChangeArrowheads="1"/>
          </p:cNvSpPr>
          <p:nvPr>
            <p:ph type="body" idx="1"/>
          </p:nvPr>
        </p:nvSpPr>
        <p:spPr>
          <a:xfrm>
            <a:off x="-685800" y="2438400"/>
            <a:ext cx="9829800" cy="3657600"/>
          </a:xfrm>
        </p:spPr>
        <p:txBody>
          <a:bodyPr/>
          <a:lstStyle/>
          <a:p>
            <a:pPr>
              <a:buFontTx/>
              <a:buNone/>
            </a:pPr>
            <a:endParaRPr lang="it-IT" dirty="0"/>
          </a:p>
          <a:p>
            <a:endParaRPr lang="it-IT" dirty="0"/>
          </a:p>
        </p:txBody>
      </p:sp>
      <p:sp>
        <p:nvSpPr>
          <p:cNvPr id="3" name="CasellaDiTesto 2">
            <a:extLst>
              <a:ext uri="{FF2B5EF4-FFF2-40B4-BE49-F238E27FC236}">
                <a16:creationId xmlns:a16="http://schemas.microsoft.com/office/drawing/2014/main" id="{49B0AA68-9C5E-A3B5-B1B3-876D443087ED}"/>
              </a:ext>
            </a:extLst>
          </p:cNvPr>
          <p:cNvSpPr txBox="1"/>
          <p:nvPr/>
        </p:nvSpPr>
        <p:spPr>
          <a:xfrm>
            <a:off x="611560" y="1268760"/>
            <a:ext cx="8075240" cy="3046988"/>
          </a:xfrm>
          <a:prstGeom prst="rect">
            <a:avLst/>
          </a:prstGeom>
          <a:noFill/>
        </p:spPr>
        <p:txBody>
          <a:bodyPr wrap="square">
            <a:spAutoFit/>
          </a:bodyPr>
          <a:lstStyle/>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L’effetto placebo è un fenomeno psicologico in cui un individuo sperimenta un miglioramento dei sintomi o del benessere in seguito alla somministrazione di un trattamento farmacologico o anche psicoterapico privo di principi attivi o terapeutici (il placebo). Questo miglioramento non è dovuto alle proprietà farmacologiche del trattamento, ma alle aspettative positive del paziente riguardo al trattamento stesso.</a:t>
            </a:r>
          </a:p>
          <a:p>
            <a:r>
              <a:rPr lang="it-IT" sz="2400" kern="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899209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86CCB6-5DCD-53AA-455D-76FB598C58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8652D36-F80B-3210-36E3-F47386F78E75}"/>
              </a:ext>
            </a:extLst>
          </p:cNvPr>
          <p:cNvSpPr>
            <a:spLocks noGrp="1"/>
          </p:cNvSpPr>
          <p:nvPr>
            <p:ph idx="1"/>
          </p:nvPr>
        </p:nvSpPr>
        <p:spPr/>
        <p:txBody>
          <a:bodyPr>
            <a:normAutofit lnSpcReduction="100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Le dinamiche dell’effetto placebo coinvolgono vari fattori psicologici, tra cui la fiducia nel medico, il contesto in cui il trattamento viene somministrato e le aspettative personali. Anche le caratteristiche del placebo, come il colore, la forma e il modo in cui viene presentato, possono influenzare la percezione di efficacia.</a:t>
            </a:r>
          </a:p>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85065554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F1CFA4-184B-614D-D015-A8151079A07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B14BEC-2E31-A21E-9767-AE00886E9C2F}"/>
              </a:ext>
            </a:extLst>
          </p:cNvPr>
          <p:cNvSpPr>
            <a:spLocks noGrp="1"/>
          </p:cNvSpPr>
          <p:nvPr>
            <p:ph idx="1"/>
          </p:nvPr>
        </p:nvSpPr>
        <p:spPr/>
        <p:txBody>
          <a:bodyPr>
            <a:normAutofit fontScale="92500"/>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Dal punto di vista neurobiologico, l’effetto placebo può attivare sistemi cerebrali legati alla modulazione del dolore (ad esempio, rilascio di endorfine) o alla regolazione di altre funzioni corporee. È una dimostrazione potente del legame tra mente e corpo, evidenziando come le credenze e le aspettative possano avere un impatto reale sul benessere fisico e psicologico.</a:t>
            </a:r>
          </a:p>
          <a:p>
            <a:r>
              <a:rPr lang="it-IT" kern="100" dirty="0">
                <a:latin typeface="Calibri" panose="020F0502020204030204" pitchFamily="34" charset="0"/>
                <a:ea typeface="Times New Roman" panose="02020603050405020304" pitchFamily="18" charset="0"/>
                <a:cs typeface="Times New Roman" panose="02020603050405020304" pitchFamily="18" charset="0"/>
              </a:rPr>
              <a:t>L’effetto opposto, si chiama effetto </a:t>
            </a:r>
            <a:r>
              <a:rPr lang="it-IT" kern="100" dirty="0" err="1">
                <a:latin typeface="Calibri" panose="020F0502020204030204" pitchFamily="34" charset="0"/>
                <a:ea typeface="Times New Roman" panose="02020603050405020304" pitchFamily="18" charset="0"/>
                <a:cs typeface="Times New Roman" panose="02020603050405020304" pitchFamily="18" charset="0"/>
              </a:rPr>
              <a:t>nocebo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85104718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1E24E6-54BC-3C5B-D10C-701A3F62218C}"/>
              </a:ext>
            </a:extLst>
          </p:cNvPr>
          <p:cNvSpPr>
            <a:spLocks noGrp="1"/>
          </p:cNvSpPr>
          <p:nvPr>
            <p:ph type="title"/>
          </p:nvPr>
        </p:nvSpPr>
        <p:spPr/>
        <p:txBody>
          <a:bodyPr>
            <a:normAutofit fontScale="90000"/>
          </a:bodyPr>
          <a:lstStyle/>
          <a:p>
            <a:r>
              <a:rPr lang="it-IT" dirty="0"/>
              <a:t>Rilevanza del placebo nel trattamento di  comuni disturbi</a:t>
            </a:r>
          </a:p>
        </p:txBody>
      </p:sp>
      <p:sp>
        <p:nvSpPr>
          <p:cNvPr id="3" name="Segnaposto contenuto 2">
            <a:extLst>
              <a:ext uri="{FF2B5EF4-FFF2-40B4-BE49-F238E27FC236}">
                <a16:creationId xmlns:a16="http://schemas.microsoft.com/office/drawing/2014/main" id="{A285C6E3-D2F7-08C3-1039-2A48932B37FE}"/>
              </a:ext>
            </a:extLst>
          </p:cNvPr>
          <p:cNvSpPr>
            <a:spLocks noGrp="1"/>
          </p:cNvSpPr>
          <p:nvPr>
            <p:ph idx="1"/>
          </p:nvPr>
        </p:nvSpPr>
        <p:spPr/>
        <p:txBody>
          <a:bodyPr/>
          <a:lstStyle/>
          <a:p>
            <a:pPr lvl="4">
              <a:buFontTx/>
              <a:buNone/>
            </a:pPr>
            <a:r>
              <a:rPr lang="it-IT" sz="3200" b="1" dirty="0">
                <a:latin typeface="+mj-lt"/>
              </a:rPr>
              <a:t>Depressione maggiore         30/40%</a:t>
            </a:r>
          </a:p>
          <a:p>
            <a:pPr lvl="4">
              <a:buFontTx/>
              <a:buNone/>
            </a:pPr>
            <a:r>
              <a:rPr lang="it-IT" sz="3200" b="1" dirty="0">
                <a:latin typeface="+mj-lt"/>
              </a:rPr>
              <a:t>Disturbo d’ansia </a:t>
            </a:r>
            <a:r>
              <a:rPr lang="it-IT" sz="3200" b="1" dirty="0" err="1">
                <a:latin typeface="+mj-lt"/>
              </a:rPr>
              <a:t>gen</a:t>
            </a:r>
            <a:r>
              <a:rPr lang="it-IT" sz="3200" b="1" dirty="0">
                <a:latin typeface="+mj-lt"/>
              </a:rPr>
              <a:t>           30/45%</a:t>
            </a:r>
          </a:p>
          <a:p>
            <a:pPr lvl="4">
              <a:buFontTx/>
              <a:buNone/>
            </a:pPr>
            <a:r>
              <a:rPr lang="it-IT" sz="3200" b="1" dirty="0">
                <a:latin typeface="+mj-lt"/>
              </a:rPr>
              <a:t>Dist. Attacco di panico       30/40%</a:t>
            </a:r>
          </a:p>
          <a:p>
            <a:pPr lvl="4">
              <a:buFontTx/>
              <a:buNone/>
            </a:pPr>
            <a:r>
              <a:rPr lang="it-IT" sz="3200" b="1" dirty="0">
                <a:latin typeface="+mj-lt"/>
              </a:rPr>
              <a:t>D.O.C.                       		  0/20%</a:t>
            </a:r>
          </a:p>
          <a:p>
            <a:pPr lvl="4">
              <a:buFontTx/>
              <a:buNone/>
            </a:pPr>
            <a:r>
              <a:rPr lang="it-IT" sz="3200" b="1" dirty="0">
                <a:latin typeface="+mj-lt"/>
              </a:rPr>
              <a:t>Schizofrenia in fase acuta   25%</a:t>
            </a:r>
          </a:p>
          <a:p>
            <a:pPr>
              <a:buFontTx/>
              <a:buNone/>
            </a:pPr>
            <a:endParaRPr lang="it-IT" b="1" dirty="0">
              <a:latin typeface="+mj-lt"/>
            </a:endParaRPr>
          </a:p>
          <a:p>
            <a:endParaRPr lang="it-IT" dirty="0"/>
          </a:p>
        </p:txBody>
      </p:sp>
    </p:spTree>
    <p:extLst>
      <p:ext uri="{BB962C8B-B14F-4D97-AF65-F5344CB8AC3E}">
        <p14:creationId xmlns:p14="http://schemas.microsoft.com/office/powerpoint/2010/main" val="160775552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14364</TotalTime>
  <Words>6464</Words>
  <Application>Microsoft Office PowerPoint</Application>
  <PresentationFormat>Presentazione su schermo (4:3)</PresentationFormat>
  <Paragraphs>350</Paragraphs>
  <Slides>94</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94</vt:i4>
      </vt:variant>
    </vt:vector>
  </HeadingPairs>
  <TitlesOfParts>
    <vt:vector size="99" baseType="lpstr">
      <vt:lpstr>Aptos</vt:lpstr>
      <vt:lpstr>Arial</vt:lpstr>
      <vt:lpstr>Calibri</vt:lpstr>
      <vt:lpstr>Times New Roman</vt:lpstr>
      <vt:lpstr>Tema di Office</vt:lpstr>
      <vt:lpstr>PSICOTERAPIA E PSICOFARMACI una possibile integrazione</vt:lpstr>
      <vt:lpstr>Francesco Rovetto</vt:lpstr>
      <vt:lpstr>Riferimenti Bibliografici</vt:lpstr>
      <vt:lpstr>Presentazione standard di PowerPoint</vt:lpstr>
      <vt:lpstr>Presentazione standard di PowerPoint</vt:lpstr>
      <vt:lpstr>Presentazione standard di PowerPoint</vt:lpstr>
      <vt:lpstr>Il bugiardino</vt:lpstr>
      <vt:lpstr>Internet</vt:lpstr>
      <vt:lpstr>Presentazione standard di PowerPoint</vt:lpstr>
      <vt:lpstr>Presentazione standard di PowerPoint</vt:lpstr>
      <vt:lpstr>Presentazione standard di PowerPoint</vt:lpstr>
      <vt:lpstr>Presentazione standard di PowerPoint</vt:lpstr>
      <vt:lpstr>BASIC ID</vt:lpstr>
      <vt:lpstr>"BASIC ID" </vt:lpstr>
      <vt:lpstr>Presentazione standard di PowerPoint</vt:lpstr>
      <vt:lpstr>Presentazione standard di PowerPoint</vt:lpstr>
      <vt:lpstr>Presentazione standard di PowerPoint</vt:lpstr>
      <vt:lpstr>EFFETTI COLLATERALI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COSA CI POSSIAMO ASPETTARE DAI FARMACI</vt:lpstr>
      <vt:lpstr>COSA NON CI POSSIAMO ASPETTARE DAI FARMACI</vt:lpstr>
      <vt:lpstr>COSA NON CI POSSIAMO ASPETTARE DAI FARMACI</vt:lpstr>
      <vt:lpstr>PSICOFARMACI E PSICOTERAPIA</vt:lpstr>
      <vt:lpstr>Presentazione standard di PowerPoint</vt:lpstr>
      <vt:lpstr>Alcuni aspetti rilevanti nelle terapie combinate </vt:lpstr>
      <vt:lpstr>Presentazione standard di PowerPoint</vt:lpstr>
      <vt:lpstr>Presentazione standard di PowerPoint</vt:lpstr>
      <vt:lpstr>Presentazione standard di PowerPoint</vt:lpstr>
      <vt:lpstr>Presentazione standard di PowerPoint</vt:lpstr>
      <vt:lpstr>LA GUARIGIONE</vt:lpstr>
      <vt:lpstr>TERAPIE COMBINATE</vt:lpstr>
      <vt:lpstr>Vantaggi della combinazione di psicoterapia e farmacoterapia </vt:lpstr>
      <vt:lpstr>Presentazione standard di PowerPoint</vt:lpstr>
      <vt:lpstr>Presentazione standard di PowerPoint</vt:lpstr>
      <vt:lpstr>Presentazione standard di PowerPoint</vt:lpstr>
      <vt:lpstr>Limiti e considerazioni sulle terapie combinate </vt:lpstr>
      <vt:lpstr>In pratica, le terapie combinate sono spesso utilizzate per: </vt:lpstr>
      <vt:lpstr>Presentazione standard di PowerPoint</vt:lpstr>
      <vt:lpstr>Presentazione standard di PowerPoint</vt:lpstr>
      <vt:lpstr>LA DIFFICILE DEFINIZIONE DEGLI PSICOFARMACI</vt:lpstr>
      <vt:lpstr>Categorie principali di psicofarmaci: </vt:lpstr>
      <vt:lpstr>ALCUNI NOMI COMMERCIALI DI PSICOFARMACI</vt:lpstr>
      <vt:lpstr>LA DIFFICILE DEFINIZIONE DEGLI PSICOFARMACI CLASSICI</vt:lpstr>
      <vt:lpstr>Presentazione standard di PowerPoint</vt:lpstr>
      <vt:lpstr>1. Beta-bloccanti </vt:lpstr>
      <vt:lpstr>2. Antiepilettici (anticonvulsivanti) </vt:lpstr>
      <vt:lpstr>3. Farmaci per il disturbo da deficit di attenzione e iperattività (ADHD) </vt:lpstr>
      <vt:lpstr>4. Antinfiammatori e analgesici </vt:lpstr>
      <vt:lpstr>5. Antibiotici e probiotici </vt:lpstr>
      <vt:lpstr>6. Anticolinergici </vt:lpstr>
      <vt:lpstr>7. melatonina </vt:lpstr>
      <vt:lpstr>8. Antagonisti degli oppioidi </vt:lpstr>
      <vt:lpstr>9. Farmaci antiparkinsoniani </vt:lpstr>
      <vt:lpstr>10. Farmaci per la gestione dei disturbi metabolici </vt:lpstr>
      <vt:lpstr>USO TERAPEUTICO DI SOSTANZE STUPEFACENTI </vt:lpstr>
      <vt:lpstr>Presentazione standard di PowerPoint</vt:lpstr>
      <vt:lpstr>Presentazione standard di PowerPoint</vt:lpstr>
      <vt:lpstr>Presentazione standard di PowerPoint</vt:lpstr>
      <vt:lpstr>Presentazione standard di PowerPoint</vt:lpstr>
      <vt:lpstr>Alcune considerazioni sul funzionamento degli psicofarmaci</vt:lpstr>
      <vt:lpstr>Presentazione standard di PowerPoint</vt:lpstr>
      <vt:lpstr>farmacodinamica</vt:lpstr>
      <vt:lpstr>Presentazione standard di PowerPoint</vt:lpstr>
      <vt:lpstr>FARMACOCINETICA</vt:lpstr>
      <vt:lpstr>Presentazione standard di PowerPoint</vt:lpstr>
      <vt:lpstr>FARMACOCINETICA ovvero, tempi e modi di funzionamento dei farmaci</vt:lpstr>
      <vt:lpstr>EMIVITA</vt:lpstr>
      <vt:lpstr>Presentazione standard di PowerPoint</vt:lpstr>
      <vt:lpstr>Emivita: alcuni esempi pratici  </vt:lpstr>
      <vt:lpstr>TOSSICITA’ DEGLI PSICOFARMACI</vt:lpstr>
      <vt:lpstr>Effetti collaterali</vt:lpstr>
      <vt:lpstr>Via di somministrazione</vt:lpstr>
      <vt:lpstr>ASSORBIMENTO E METABOLISMO</vt:lpstr>
      <vt:lpstr>Effetto placebo </vt:lpstr>
      <vt:lpstr>Presentazione standard di PowerPoint</vt:lpstr>
      <vt:lpstr>Presentazione standard di PowerPoint</vt:lpstr>
      <vt:lpstr>Rilevanza del placebo nel trattamento di  comuni disturbi</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PSICOTERAPIA E PSICOFARMACI una possibile integrazione</dc:title>
  <dc:creator>.</dc:creator>
  <cp:lastModifiedBy>FRANCESCO ROVETTO</cp:lastModifiedBy>
  <cp:revision>121</cp:revision>
  <dcterms:created xsi:type="dcterms:W3CDTF">2008-02-06T18:22:50Z</dcterms:created>
  <dcterms:modified xsi:type="dcterms:W3CDTF">2026-02-08T09:45:35Z</dcterms:modified>
</cp:coreProperties>
</file>