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58" r:id="rId6"/>
    <p:sldId id="279" r:id="rId7"/>
    <p:sldId id="280" r:id="rId8"/>
    <p:sldId id="259" r:id="rId9"/>
    <p:sldId id="260" r:id="rId10"/>
    <p:sldId id="261" r:id="rId11"/>
    <p:sldId id="281" r:id="rId12"/>
    <p:sldId id="262" r:id="rId13"/>
    <p:sldId id="283" r:id="rId14"/>
    <p:sldId id="263" r:id="rId15"/>
    <p:sldId id="282" r:id="rId16"/>
    <p:sldId id="284" r:id="rId17"/>
    <p:sldId id="264" r:id="rId18"/>
    <p:sldId id="265" r:id="rId19"/>
    <p:sldId id="266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59" d="100"/>
          <a:sy n="59" d="100"/>
        </p:scale>
        <p:origin x="8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4D046F-F90E-E059-C3C3-8A5B19415A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6BD4914-91FC-16A8-0C7C-88DE41669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675AF7F-1F6B-2623-6395-136D57F1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FB952E-354F-5749-21C5-FD41CD310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62B7AA-997F-D343-5C59-2C3E34259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112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9EBA01-4E07-F3C2-DE10-8F99A8551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2C79D7C-A0D2-D3FA-311E-DB8F4474C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4FB4CC-58D8-DD90-51B1-53FA9B652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43F403-2B2F-3F4C-DA59-EFE167780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03B14C-7399-1869-693A-EB625F16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8375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16599D3-2102-0BE3-3EE8-D38664768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EBC9E3A-CF2C-2B97-33D0-643B96B7C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6B0099-ADDD-7378-0002-1551AD45B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FFAD36B-7D76-A833-1D63-8AD96B7BA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1A731E8-561C-1769-DBB1-BEA4ACA5F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45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7D7CB6-B6CB-32CB-4241-8D30C4766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FB5BA4-1BC2-A825-6520-4684D37BB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0E3A11-B9B1-CEF0-FD0C-9B6F39F77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11ACF3-B213-ED56-C03E-E2CED8C21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0B611CB-F641-6BED-433D-4AF710B5C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9010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001751-6969-6580-51A3-1914088D9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EDD2258-A98B-4E64-C72D-1C941AD9F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43B07BD-52C8-C099-5825-1165DFA7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66DF9E-4EBB-452C-99C9-550677B679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696EA5-77B8-1A23-F8ED-D9D502A8C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6261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62FE6C-7916-5D69-3F26-CC8191AE9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F99135-974C-2BF6-7837-B5E4F462F4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15C11CF-CFA5-5C80-D904-1E9AB56143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FAE5206-F181-11CD-5D86-09800108F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93A0C73-C796-0C37-7E6D-630389285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8EFBF42-4ACC-8047-E532-425007350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8813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BEB412-4614-3AE8-A963-45EB437AA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360C77-C60C-05AC-9698-961120C99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EA8B2EE-DA97-A2AA-82EE-A23EEBAE4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1D8BB6-EAE7-0908-55F1-FC04A88821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FF4E3DD-A99B-6DF9-34D1-B5DB30150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C86DF81-3A50-DFA4-825E-39400F421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519F03D1-2F42-5C1C-4294-CCAC18B5D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D98ECE3-8B6D-BD34-8166-2B0CCCCAF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716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1FB014-D9A5-D403-6A13-E69825B86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7BE735-93CA-1906-2439-32D070CC8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E8E1316-09DE-0678-C3B7-09D741101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AABA3E0-5FF5-01E7-0B84-803BCA1B1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607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4ABCA79-41A9-D5FF-8CFF-018CE8279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1F27CDC-98E3-E787-089F-BA871C6F5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F9977DB-E729-B023-CA46-799AE0D35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6668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900181-E366-FFC4-1C28-4F2E0A23C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F36180B-51CF-7F41-F769-1FEF718F22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22ED5A0-9949-B99C-5132-F5BB3D0E9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01EA06-C9BD-55BF-847A-7CFBBA81C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2F3E73B-8562-A207-2092-91794819E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A8F7106-3A3C-D117-3CC3-621A8E732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912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ED8144-B864-D2EC-BF5A-E42FBC987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9D32858-B5A1-F227-AB46-89EF6C1991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39210CA-858A-BBDB-5630-D682C8E2DA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9491296-B70F-8008-ACA2-827ACB8F0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64D241B-D36A-5527-C739-EBE54B789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9B4371A-7F7E-20EB-B21B-951B3C3BD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475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1EB1717-AF6B-BD7E-1BD3-CDA138047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F8ED657-6F58-50D9-5C77-677717C6C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573AD1E-E09D-BDE1-CAAA-E186497A44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671E02-AD2A-406D-91EF-A9C2B91DF911}" type="datetimeFigureOut">
              <a:rPr lang="it-IT" smtClean="0"/>
              <a:t>08/10/2024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F044E7-7233-B5C4-CDA7-1468754361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DA6310-65E7-68EB-677B-4D187B3747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06979C-BD21-4EF8-A4CE-D7388B43F5A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3941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8B0112-5B9C-DFA5-2DA1-0F928E9DF7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INTRODUZIONE AL CORSO DI PSICHIATRIA PER PSICOLOGI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203E4FD-9256-92CE-BDBC-C65C25153E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Francesco Rovetto</a:t>
            </a:r>
          </a:p>
          <a:p>
            <a:r>
              <a:rPr lang="it-IT" dirty="0"/>
              <a:t>Medico, Psicologo, Psichiatra</a:t>
            </a:r>
          </a:p>
          <a:p>
            <a:r>
              <a:rPr lang="it-IT" dirty="0"/>
              <a:t>SFU Milano</a:t>
            </a:r>
          </a:p>
        </p:txBody>
      </p:sp>
    </p:spTree>
    <p:extLst>
      <p:ext uri="{BB962C8B-B14F-4D97-AF65-F5344CB8AC3E}">
        <p14:creationId xmlns:p14="http://schemas.microsoft.com/office/powerpoint/2010/main" val="4050087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57DE03-D206-4C8F-7EAD-809601750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DE5E58-078D-9B71-ADA0-AB62B72D3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368A26-5F30-0C9E-465B-1FD919347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su antibiotici chemioterapici o prodotti per la digestione, troviamo prevenzioni e luoghi comuni, ma non altrettanto intensi.</a:t>
            </a:r>
          </a:p>
          <a:p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Nel corso vedremo di sfatare alcuni di questi miti, o meglio, di ridimensionarli, e vedremo anche possibili forme di integrazione tra psicoterapia e</a:t>
            </a:r>
            <a:r>
              <a:rPr lang="it-IT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psicofarmaci.</a:t>
            </a:r>
          </a:p>
          <a:p>
            <a:r>
              <a:rPr lang="it-IT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in effetti si tratta di prodotti relativamente sicuri che non solo non interferiscono con un lavoro psicoterapico, ma spesso lo rendono possibile. </a:t>
            </a:r>
          </a:p>
        </p:txBody>
      </p:sp>
    </p:spTree>
    <p:extLst>
      <p:ext uri="{BB962C8B-B14F-4D97-AF65-F5344CB8AC3E}">
        <p14:creationId xmlns:p14="http://schemas.microsoft.com/office/powerpoint/2010/main" val="3192818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BBCC0B-0089-D961-947B-5F13974B1A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BEFE9A-012E-11BA-01A8-72A768A77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provate a prendere in carico uno schizofrenico delirante con la sola psicoterapia, oppure un maniaco depresso </a:t>
            </a:r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nel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le fasi acute della patologia e converrete con me che  una copertura farmacologica sarebbe preziosa  </a:t>
            </a:r>
          </a:p>
          <a:p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se questi pazienti però vengono dato solo farmaci non impareranno alternative di vita, di ragionamento e di relazione</a:t>
            </a:r>
            <a:endParaRPr lang="it-IT" dirty="0"/>
          </a:p>
          <a:p>
            <a:r>
              <a:rPr lang="it-IT" dirty="0"/>
              <a:t>La terapia, in particolare la cognitivo comportamentale, aiuta a modificare idee emozioni e comportamenti disfunzionali </a:t>
            </a:r>
          </a:p>
        </p:txBody>
      </p:sp>
    </p:spTree>
    <p:extLst>
      <p:ext uri="{BB962C8B-B14F-4D97-AF65-F5344CB8AC3E}">
        <p14:creationId xmlns:p14="http://schemas.microsoft.com/office/powerpoint/2010/main" val="39586657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7DB61-E3DF-E63D-AC4C-0EA3A52B9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5EED23-8FCD-5092-3C0C-07FB0D8D0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54CDF8-EDA1-CD89-3E5D-9A058D85B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1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Proprio per questo, pensando che chi segue questo corso ha già fatto esami di psicodiagnostica e di psicologia clinica, non insisterò tanto sulla descrizione delle patologie e nemmeno, dato i limiti di tempo sulle diverse forme di psicoterapia, gli argomenti approfonditi saranno piuttosto  </a:t>
            </a:r>
          </a:p>
          <a:p>
            <a:r>
              <a:rPr lang="it-IT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la struttura del mondo della psichiatria in Italia oggi ai servizi ospedalieri e servizi territoriali e riabilitativi nei quali molti di voi andranno a lavorare ed</a:t>
            </a:r>
          </a:p>
        </p:txBody>
      </p:sp>
    </p:spTree>
    <p:extLst>
      <p:ext uri="{BB962C8B-B14F-4D97-AF65-F5344CB8AC3E}">
        <p14:creationId xmlns:p14="http://schemas.microsoft.com/office/powerpoint/2010/main" val="1267477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296A0D-0834-A8E4-75EB-93253CDCA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281BA4D-CCDB-3A74-4960-4E4C523615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in seguito faremo molte considerazioni su come sia possibile integrare psicofarmacologia e psicoterapia su quali siano le caratteristiche dell'intervento psicofarmacologici e ciò non per fare di voi dei piccoli medici, ma dei grandi psicologi capaci di comprendere i limiti della propria e dell'altrui intervento e sapere fornire al paziente un progetto integrato di presa in carico utile efficace ed efficiente. 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5021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BED932-F0AE-4729-E74E-57CE6E7BE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AA3EA2-9B88-0F07-304F-86E33D4E9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E049BF-88DC-0F05-81AB-A3497B44A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fatti e la sperimentazione dimostrano che il nostro intervento è assai utile. Nel nostro intervento non è però opportuno essere rigidi. Non è il caso di obbligare il paziente in gabbie terapeutiche prefissate, quanto piuttosto porsi in posizione di ascolto e proporre al paziente un percorso, in alcuni casi molto personalizzato, adatto alle sue </a:t>
            </a:r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ecessità.</a:t>
            </a:r>
          </a:p>
          <a:p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Di fronte a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certe situazioni di sofferenza è utile saper usare tutti i mezzi possibili, essere curiosi e quindi imparare strategie ed anche approcci diversi da quelli che abbiamo scelto. Tutto ciò può essere utile oltre che interessante. </a:t>
            </a:r>
          </a:p>
        </p:txBody>
      </p:sp>
    </p:spTree>
    <p:extLst>
      <p:ext uri="{BB962C8B-B14F-4D97-AF65-F5344CB8AC3E}">
        <p14:creationId xmlns:p14="http://schemas.microsoft.com/office/powerpoint/2010/main" val="78980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21B56C-3294-596A-A3C3-B48E5F8E7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81525E-0BBB-D099-8AC6-BF2D8646E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 esempio, non disdegnare tecniche ipnotiche, EMDR</a:t>
            </a:r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, Biofeedback o la psicoterapia strategica breve. 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Esistono anche approcci terapeutici di origini psicodinamiche ma fortemente complementari e non in contrasto con quelli cognitivo comportamentale. Tra queste cito la analisi transazionale e anche la psicoterapia individuale Adleriana.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5211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6F36FF-3733-ADA4-4D58-AB359AC3D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E4716FF-FB7C-9EE6-D4F7-762AA3B1E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Da tutti questi approcci possiamo trarre importanti spunti.   Se non saprete gestire un caso inviate il paziente ad un collega, o  magari psichiatra competente nello specifico. Non è una resa, ma è un servizio ed è profondamente corrispondente al dettato del codice deontologico che firmate e iscrivendovi all'ordine,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41120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353F4F-A774-C16F-7ADE-958457949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1045F3-89DD-A0CC-CE99-9FE0EE67A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5AF52B7-FD4E-58D1-39DB-DF48B9008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Quindi siate curiosi, siate folli come diceva </a:t>
            </a:r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S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teve Jobs e però siate anche umili nel riconoscere i vostri  limiti. Non siamo onnipotenti, quindi parleremo di psicofarmaci di come si possono integrare con la psicoterapia.  </a:t>
            </a:r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arleremo di casi speciali, come l’ intervento farmacologico nei disturbi sessuali, nel dimagrimento </a:t>
            </a:r>
            <a:r>
              <a:rPr lang="it-IT" sz="2800" kern="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nell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ADHD oltre che la classica schizofrenia, disturbo depressivo e disturbo ossessivo in modo da dare un quadro un po' completo delle potenzialità delle terapie integrate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1061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8E94CF-591B-CAF6-4187-73AD541D5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46798D-2DDE-C757-2472-636937A68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0687F4-74FD-414B-069B-FF58EFE27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3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Il </a:t>
            </a:r>
            <a:r>
              <a:rPr lang="it-IT" sz="3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corso però si chiama elementi di psichiatria e di neurologia, occorre quindi dare anche dedicare spazio  a temi importanti, quali la cefalea l'epilessia e magari anche disturbi del sonno che sono argomenti con cui certamente entrerete a contatto. </a:t>
            </a:r>
            <a:endParaRPr lang="it-IT" sz="3600" dirty="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42127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623E25-6587-F72E-7549-704499EAD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E03962-77CC-84D3-B23E-DC27ACC14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296F4B-E006-0CA6-E03B-24E5CBDC8B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Tratteremo anche della riabilitazione in ambito psichiatrico tema questo su cui io stesso mi devo aggiornare. Non si finisce mai di studiare.   </a:t>
            </a:r>
            <a:r>
              <a:rPr lang="it-IT" sz="2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Q</a:t>
            </a:r>
            <a:r>
              <a:rPr lang="it-IT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uindi l'ambito di cui ci stiamo occupando è veramente enorme. Non vi </a:t>
            </a:r>
            <a:r>
              <a:rPr lang="it-IT" sz="2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ted</a:t>
            </a:r>
            <a:r>
              <a:rPr lang="it-IT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ierò con formule chimiche o con la descrizione dettagliata dei recettori su cui agiscono gli psicofarmaci. Lasciando questo ai colleghi medici. Il nostro obiettivo è quello di capire le potenzialità, i limiti, le modalità di intervento, i tempi, gli effetti collaterali oltre che quelli terapeutici dei farmaci  e di come questi aspetti possano integrarsi in una presa in carico del paziente.</a:t>
            </a:r>
          </a:p>
          <a:p>
            <a:pPr marL="0" indent="0">
              <a:buNone/>
            </a:pPr>
            <a:r>
              <a:rPr lang="it-IT" sz="2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28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endParaRPr lang="it-IT" sz="2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0597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2BEC0D-AF22-0140-EBFF-A96D97339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E89FDC-20D4-9DF8-0A43-278D6A555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Psicologi e psichiatri hanno preparazioni capacità e possibilità di intervento diverse, ma straordinariamente compatibili e tra loro e fortemente complementari. </a:t>
            </a:r>
          </a:p>
        </p:txBody>
      </p:sp>
    </p:spTree>
    <p:extLst>
      <p:ext uri="{BB962C8B-B14F-4D97-AF65-F5344CB8AC3E}">
        <p14:creationId xmlns:p14="http://schemas.microsoft.com/office/powerpoint/2010/main" val="1371009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1CCECC-7DDB-86FE-1483-F2E973917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86ABC2-1FB2-E3F2-3C2B-48F84E3AA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 psichiatra è un medico, è un profondo conoscitore di aspetti neurologici, biologici, capace di diagnosi in ambito clinico psichiatrico, non è un mero prescrittore di farmaci.  In genere ha  una preparazione psicologica non altrettanto approfondita dello psicologo.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7111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F9D082-CF35-0A2F-2A46-0044CB09A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60E262-D9F0-9EBE-9958-752B190670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kern="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</a:t>
            </a:r>
            <a:r>
              <a:rPr lang="it-IT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sichiatria vuol dire terapia dell'anima, della mente quindi è una disciplina volta alla terapia.</a:t>
            </a:r>
          </a:p>
          <a:p>
            <a:r>
              <a:rPr lang="it-IT" kern="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</a:t>
            </a:r>
            <a:r>
              <a:rPr lang="it-IT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psicologia è una disciplina maggiormente volta  all’approfondimento conoscitivo delle dinamiche delle emozioni, delle cognizioni, del comportamento  e della relazioni. </a:t>
            </a:r>
          </a:p>
          <a:p>
            <a:r>
              <a:rPr lang="it-IT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La psicologia clinica è un campo applicativo della psicologia generale, ma non l’unico.</a:t>
            </a:r>
          </a:p>
          <a:p>
            <a:r>
              <a:rPr lang="it-IT" kern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Un possibile campo di  unione è la psicoterapia. Alcuni psichiatri sono qualificati anche come psicoterapeuti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6692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7E35E0-F1A9-3EDE-85AA-2BBC1AEAC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781729-F8A4-C87B-2A7E-E1A5C83B5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200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N</a:t>
            </a:r>
            <a:r>
              <a:rPr lang="it-IT" sz="32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on tutti gli psichiatri hanno una piena formazione in psicoterapia, anche se dal 2000 circa alcune scuole hanno cambiato la propria intestazione da scuola di specializzazione in psichiatria a scuola di specializzazione in psichiatria e psicoterapia.</a:t>
            </a:r>
          </a:p>
        </p:txBody>
      </p:sp>
    </p:spTree>
    <p:extLst>
      <p:ext uri="{BB962C8B-B14F-4D97-AF65-F5344CB8AC3E}">
        <p14:creationId xmlns:p14="http://schemas.microsoft.com/office/powerpoint/2010/main" val="35060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CC1229-C676-B7AE-38B6-C2FE0B3E8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36F377-9F85-3FC0-7DE7-E752984D58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Tale titolo viene acquisito tuttavia senza adeguare la preparazione agli standard delle scuole di  psicoterapia.</a:t>
            </a:r>
          </a:p>
          <a:p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omunque, certamente, lo psichiatra ha una sensibilità una capacità di colloquio una capacità di diagnosi differenziale tra malattie organiche e psicopatologie che sono profondamente utili ad impostare una terapia incisiva sul piano psicologico. 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0062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4F5B0D-5904-7120-628E-9ECF6D8D4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AA079F-BC16-9322-B5FB-BC1FAEF933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quest'ultimo aspetto della diagnosi differenziale tra malattia di malattie organiche e psicopatologie è maggiormente curata dallo psichiatra che non dallo psicologo clinico.</a:t>
            </a:r>
          </a:p>
          <a:p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</a:t>
            </a:r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 psichiatra può inoltre prescrivere farmaci ed è un profondo conoscitore della psicofarmacologia ed anche della neurologia.</a:t>
            </a:r>
          </a:p>
          <a:p>
            <a:r>
              <a:rPr lang="it-IT" sz="28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alcune delle caratteristiche sopraccitate non appartengono, se non marginalmente, alla preparazione dello psicologo clinico.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8403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AF0322-606C-B380-3E50-1ED82C5A7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602654-05A6-3D6C-0CAE-322ECE926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Lo psicologo clinico</a:t>
            </a:r>
            <a:r>
              <a:rPr lang="it-IT" sz="24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 in genere dedica molto spazio al colloquio alla presa in carico del paziente, all'approfondimento psicodiagnostico con test, alla cura della relazione.</a:t>
            </a:r>
          </a:p>
          <a:p>
            <a:r>
              <a:rPr lang="it-IT" sz="24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2400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</a:t>
            </a:r>
            <a:r>
              <a:rPr lang="it-IT" sz="24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 psicologo clinico qualificato in psicoterapia conosce approfonditamente strategie psicoterapiche ed ha il tempo e  le capacità per metterle in atto. Non può però prescrivere farmaci e la capacità di diagnosi differenziale tra malattie organiche e psicopatologia a volte è meno approfondita di quella dello psichiatra.</a:t>
            </a:r>
          </a:p>
          <a:p>
            <a:r>
              <a:rPr lang="it-IT" sz="24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due professionalità, a mio avviso, profondamente complementari tra l'altro,  il codice deontologico degli psicologi prevede la collaborazione col medico proprio per compiti di diagnosi differenziale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00332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D1F7B9-897E-B644-97CA-F1504885E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DEBC32-0AB4-F784-A8D7-5E458F850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</a:t>
            </a:r>
            <a:r>
              <a:rPr lang="it-IT" sz="24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rendere in terapia  per isterico, un paziente che ha un danno neurologico può essere imbarazzante oltre che molto dannoso nei confronti del paziente.</a:t>
            </a:r>
          </a:p>
          <a:p>
            <a:r>
              <a:rPr lang="it-IT" sz="24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it-IT" sz="2400" kern="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</a:t>
            </a:r>
            <a:r>
              <a:rPr lang="it-IT" sz="2400" kern="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olte delle differenze tra le professionalità dello psicologo e dello psichiatra si giocano sull'uso degli psicofarmaci. Gli psicofarmaci sono prodotti sui quali si sono sviluppati molti preconcetti e pregiudizi del tipo: solo i matti hanno bisogno degli psicofarmaci, quando li inizi, non puoi più smettere, se prendi uno psicofarmaco poi rimani schiavo tutta la vita, solo i deboli ricorrono agli psicofarmaci, ed altre sciocchezze del genere magari dette da persone che fumano più di un pacchetto di sigarette al giorno, si fanno le canne e bevono litri di alcolici.</a:t>
            </a:r>
          </a:p>
        </p:txBody>
      </p:sp>
    </p:spTree>
    <p:extLst>
      <p:ext uri="{BB962C8B-B14F-4D97-AF65-F5344CB8AC3E}">
        <p14:creationId xmlns:p14="http://schemas.microsoft.com/office/powerpoint/2010/main" val="15799619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1247</Words>
  <Application>Microsoft Office PowerPoint</Application>
  <PresentationFormat>Widescreen</PresentationFormat>
  <Paragraphs>38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Tema di Office</vt:lpstr>
      <vt:lpstr>INTRODUZIONE AL CORSO DI PSICHIATRIA PER PSICOLOGI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ROVETTO</dc:creator>
  <cp:lastModifiedBy>FRANCESCO ROVETTO</cp:lastModifiedBy>
  <cp:revision>4</cp:revision>
  <dcterms:created xsi:type="dcterms:W3CDTF">2024-10-08T13:08:10Z</dcterms:created>
  <dcterms:modified xsi:type="dcterms:W3CDTF">2024-10-09T07:13:09Z</dcterms:modified>
</cp:coreProperties>
</file>