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305" r:id="rId6"/>
    <p:sldId id="308" r:id="rId7"/>
    <p:sldId id="260" r:id="rId8"/>
    <p:sldId id="259" r:id="rId9"/>
    <p:sldId id="262" r:id="rId10"/>
    <p:sldId id="263" r:id="rId11"/>
    <p:sldId id="264" r:id="rId12"/>
    <p:sldId id="265" r:id="rId13"/>
    <p:sldId id="266" r:id="rId14"/>
    <p:sldId id="309" r:id="rId15"/>
    <p:sldId id="267" r:id="rId16"/>
    <p:sldId id="268" r:id="rId17"/>
    <p:sldId id="269" r:id="rId18"/>
    <p:sldId id="270" r:id="rId19"/>
    <p:sldId id="310" r:id="rId20"/>
    <p:sldId id="271" r:id="rId21"/>
    <p:sldId id="272" r:id="rId22"/>
    <p:sldId id="311" r:id="rId23"/>
    <p:sldId id="273" r:id="rId24"/>
    <p:sldId id="274" r:id="rId25"/>
    <p:sldId id="275" r:id="rId26"/>
    <p:sldId id="312" r:id="rId27"/>
    <p:sldId id="276" r:id="rId28"/>
    <p:sldId id="277" r:id="rId29"/>
    <p:sldId id="278" r:id="rId30"/>
    <p:sldId id="306" r:id="rId31"/>
    <p:sldId id="307" r:id="rId32"/>
    <p:sldId id="279" r:id="rId33"/>
    <p:sldId id="280" r:id="rId34"/>
    <p:sldId id="313" r:id="rId35"/>
    <p:sldId id="281" r:id="rId36"/>
    <p:sldId id="314" r:id="rId37"/>
    <p:sldId id="282" r:id="rId38"/>
    <p:sldId id="285" r:id="rId39"/>
    <p:sldId id="286" r:id="rId40"/>
    <p:sldId id="315" r:id="rId41"/>
    <p:sldId id="287" r:id="rId42"/>
    <p:sldId id="288" r:id="rId43"/>
    <p:sldId id="289" r:id="rId44"/>
    <p:sldId id="290" r:id="rId45"/>
    <p:sldId id="291" r:id="rId4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33" autoAdjust="0"/>
    <p:restoredTop sz="94660"/>
  </p:normalViewPr>
  <p:slideViewPr>
    <p:cSldViewPr snapToGrid="0">
      <p:cViewPr varScale="1">
        <p:scale>
          <a:sx n="56" d="100"/>
          <a:sy n="56" d="100"/>
        </p:scale>
        <p:origin x="72" y="1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34B71-6231-9D05-1F35-86E4326BBCC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9FF9CAA-1BCB-4C61-CA86-C209D4FD7F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56E4935-FFB6-BB06-7542-64294D12E238}"/>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19C13E02-4537-9B9D-86B2-F17A2A81766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9DCC13C-FBC7-3F85-899E-2EFDCC74725A}"/>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572527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C7B81-7C2D-6A25-D2D1-E244BD340D7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9467498-301B-54FA-A219-573A039E1A8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1A209A-BD32-1351-2793-F810EE78D42E}"/>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99D7793F-7D79-B4CF-9585-396C6999EE0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C27B318-8DAA-0B92-53D4-183E0EF4A6BC}"/>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80609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8345E71-7712-2CB1-3B98-39342359E16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EF03824-D317-6ECB-4C4E-F669832487F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86B5DFB-391C-8D17-E7B3-DA71C2CFF5BA}"/>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17225831-0084-ED58-69BC-20431896F9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8F58867-E063-95E1-D260-E0B200AC8579}"/>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215901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1FC36D-5767-84E9-89A3-DF5231CA388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ADE2CF4-37B9-3336-7B89-2581EE8EA04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2566C5-5359-65AA-FA13-2C33B6561688}"/>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DA6B9AD6-161E-228B-06C3-135412A1B76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552DDC-0D96-D29E-63AF-097BF4CA5113}"/>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1147937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734D0-FAC7-26BF-20E7-6F60A9ADAF0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73FCC5D-D81D-545B-F88D-7044AC5F71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3347318-0A3C-B4FF-3D69-0D3BC19DC2C9}"/>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169F6244-0B56-B7F3-9B28-D61CC60461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B98C9E-94D6-2B50-663E-CF60223EA1F1}"/>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28167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43DA2E-2C92-6E0D-DB5C-BC22EF64E2E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F8B3888-804D-4E2A-7BAE-2A18399B8DD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502830E-DE9E-D89F-9146-F03B5D660F1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AB02F4A-B852-81CB-16DE-A19D577681E9}"/>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6" name="Segnaposto piè di pagina 5">
            <a:extLst>
              <a:ext uri="{FF2B5EF4-FFF2-40B4-BE49-F238E27FC236}">
                <a16:creationId xmlns:a16="http://schemas.microsoft.com/office/drawing/2014/main" id="{CF669A71-DADC-D1B8-8D24-D9AD54BD896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06B580-A241-E0A5-9DD8-E72886C543CB}"/>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330553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FABD22-CBBC-AB88-315B-E85EC1190DE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DCA92C-16C2-7260-EC10-C397170229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06A45BA-F559-80CB-0E00-B12C29551DC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F9EE368-F154-9E95-934E-7D82AE57B0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5DE0FF7-F613-96C5-CDAE-B9F3ABD01B6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FED318E-9D01-2883-EF04-B2C0222D9D53}"/>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8" name="Segnaposto piè di pagina 7">
            <a:extLst>
              <a:ext uri="{FF2B5EF4-FFF2-40B4-BE49-F238E27FC236}">
                <a16:creationId xmlns:a16="http://schemas.microsoft.com/office/drawing/2014/main" id="{1E690883-A82B-7B2E-98B4-CE61E0AC1DD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AC0A4BC-8A5A-1646-580E-120807C64DEB}"/>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799789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770B56-E6F3-2D4F-3A65-647C69BA6ED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04757BB-0FEB-C62C-1679-F70AD7256C55}"/>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4" name="Segnaposto piè di pagina 3">
            <a:extLst>
              <a:ext uri="{FF2B5EF4-FFF2-40B4-BE49-F238E27FC236}">
                <a16:creationId xmlns:a16="http://schemas.microsoft.com/office/drawing/2014/main" id="{C4EFF6E6-E715-36C6-0032-A54380DED76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67C4608-0216-7CA4-E0F8-339049D10F97}"/>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98570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885233F-9208-9DAF-9A35-CC6F6013D717}"/>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3" name="Segnaposto piè di pagina 2">
            <a:extLst>
              <a:ext uri="{FF2B5EF4-FFF2-40B4-BE49-F238E27FC236}">
                <a16:creationId xmlns:a16="http://schemas.microsoft.com/office/drawing/2014/main" id="{A78BF48C-48BC-22CC-7824-25B55A7CFA6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3B8EF07-B2A6-7FE7-AAE3-38742AA9FD9C}"/>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2685340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D72578-6215-3A73-9FB4-90CB26B1278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FC816B-BB45-BB3B-B11B-DF4D8B07F3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1A23A52-94E9-5FDF-4537-86DC0DE0B9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D81BC6B-FD4D-7CDC-B5F8-8CEE758265D6}"/>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6" name="Segnaposto piè di pagina 5">
            <a:extLst>
              <a:ext uri="{FF2B5EF4-FFF2-40B4-BE49-F238E27FC236}">
                <a16:creationId xmlns:a16="http://schemas.microsoft.com/office/drawing/2014/main" id="{C59235F3-123F-5D2B-7726-472B3C1DD7A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516309-7FE5-DE77-152C-0E3A0EC3A3B7}"/>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86206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F56073-7C8A-E19F-E29E-19E6659DEF1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626F71F-365D-15C8-6004-2E6C339556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7E541B0-84F9-B4BF-CF9A-6C5AD71BA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1DF061F-2365-7386-899F-DD44F0F9C841}"/>
              </a:ext>
            </a:extLst>
          </p:cNvPr>
          <p:cNvSpPr>
            <a:spLocks noGrp="1"/>
          </p:cNvSpPr>
          <p:nvPr>
            <p:ph type="dt" sz="half" idx="10"/>
          </p:nvPr>
        </p:nvSpPr>
        <p:spPr/>
        <p:txBody>
          <a:bodyPr/>
          <a:lstStyle/>
          <a:p>
            <a:fld id="{6AB89BF3-FBB3-4DDD-8B41-A01A8AB03DB1}" type="datetimeFigureOut">
              <a:rPr lang="it-IT" smtClean="0"/>
              <a:t>09/10/2024</a:t>
            </a:fld>
            <a:endParaRPr lang="it-IT"/>
          </a:p>
        </p:txBody>
      </p:sp>
      <p:sp>
        <p:nvSpPr>
          <p:cNvPr id="6" name="Segnaposto piè di pagina 5">
            <a:extLst>
              <a:ext uri="{FF2B5EF4-FFF2-40B4-BE49-F238E27FC236}">
                <a16:creationId xmlns:a16="http://schemas.microsoft.com/office/drawing/2014/main" id="{18F2BB11-B8B9-99D9-9459-8BE7B0FE831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CE4FAB3-5A10-D66D-07D1-4D9154BA2A02}"/>
              </a:ext>
            </a:extLst>
          </p:cNvPr>
          <p:cNvSpPr>
            <a:spLocks noGrp="1"/>
          </p:cNvSpPr>
          <p:nvPr>
            <p:ph type="sldNum" sz="quarter" idx="12"/>
          </p:nvPr>
        </p:nvSpPr>
        <p:spPr/>
        <p:txBody>
          <a:bodyPr/>
          <a:lstStyle/>
          <a:p>
            <a:fld id="{24470827-81F2-41FF-9E65-DF23A3240A34}" type="slidenum">
              <a:rPr lang="it-IT" smtClean="0"/>
              <a:t>‹N›</a:t>
            </a:fld>
            <a:endParaRPr lang="it-IT"/>
          </a:p>
        </p:txBody>
      </p:sp>
    </p:spTree>
    <p:extLst>
      <p:ext uri="{BB962C8B-B14F-4D97-AF65-F5344CB8AC3E}">
        <p14:creationId xmlns:p14="http://schemas.microsoft.com/office/powerpoint/2010/main" val="350538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D8C811B-D018-0F5F-E343-B1A90806BB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B9A7A2-C8FD-894C-CAAD-9D1E862D62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36E973-951D-51B3-4F0D-E07467518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B89BF3-FBB3-4DDD-8B41-A01A8AB03DB1}" type="datetimeFigureOut">
              <a:rPr lang="it-IT" smtClean="0"/>
              <a:t>09/10/2024</a:t>
            </a:fld>
            <a:endParaRPr lang="it-IT"/>
          </a:p>
        </p:txBody>
      </p:sp>
      <p:sp>
        <p:nvSpPr>
          <p:cNvPr id="5" name="Segnaposto piè di pagina 4">
            <a:extLst>
              <a:ext uri="{FF2B5EF4-FFF2-40B4-BE49-F238E27FC236}">
                <a16:creationId xmlns:a16="http://schemas.microsoft.com/office/drawing/2014/main" id="{5A048084-D575-3FD6-C488-1588C62C3F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21EF031-67CE-0024-BAB3-B962DD8320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470827-81F2-41FF-9E65-DF23A3240A34}" type="slidenum">
              <a:rPr lang="it-IT" smtClean="0"/>
              <a:t>‹N›</a:t>
            </a:fld>
            <a:endParaRPr lang="it-IT"/>
          </a:p>
        </p:txBody>
      </p:sp>
    </p:spTree>
    <p:extLst>
      <p:ext uri="{BB962C8B-B14F-4D97-AF65-F5344CB8AC3E}">
        <p14:creationId xmlns:p14="http://schemas.microsoft.com/office/powerpoint/2010/main" val="3624546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ABC61D-8578-8CFF-A9A9-055B5CF1CB30}"/>
              </a:ext>
            </a:extLst>
          </p:cNvPr>
          <p:cNvSpPr>
            <a:spLocks noGrp="1"/>
          </p:cNvSpPr>
          <p:nvPr>
            <p:ph type="ctrTitle"/>
          </p:nvPr>
        </p:nvSpPr>
        <p:spPr/>
        <p:txBody>
          <a:bodyPr/>
          <a:lstStyle/>
          <a:p>
            <a:r>
              <a:rPr lang="it-IT" dirty="0"/>
              <a:t>STORIA DELLA PSICHIATRIA</a:t>
            </a:r>
            <a:br>
              <a:rPr lang="it-IT" dirty="0"/>
            </a:br>
            <a:r>
              <a:rPr lang="it-IT" dirty="0"/>
              <a:t>ITALIANA, LUOGHI E LEGGI</a:t>
            </a:r>
          </a:p>
        </p:txBody>
      </p:sp>
      <p:sp>
        <p:nvSpPr>
          <p:cNvPr id="3" name="Sottotitolo 2">
            <a:extLst>
              <a:ext uri="{FF2B5EF4-FFF2-40B4-BE49-F238E27FC236}">
                <a16:creationId xmlns:a16="http://schemas.microsoft.com/office/drawing/2014/main" id="{044AF913-F887-BAA5-DB8D-9BFD1A7FCDC4}"/>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2445659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68D9A2-311A-3605-BF68-C46AD360BDB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F1107ED-425E-D5EF-C207-D2BA1EDC2C28}"/>
              </a:ext>
            </a:extLst>
          </p:cNvPr>
          <p:cNvSpPr>
            <a:spLocks noGrp="1"/>
          </p:cNvSpPr>
          <p:nvPr>
            <p:ph idx="1"/>
          </p:nvPr>
        </p:nvSpPr>
        <p:spPr/>
        <p:txBody>
          <a:bodyPr/>
          <a:lstStyle/>
          <a:p>
            <a:r>
              <a:rPr lang="it-IT" dirty="0">
                <a:latin typeface="Aptos" panose="020B0004020202020204" pitchFamily="34" charset="0"/>
                <a:ea typeface="Aptos" panose="020B0004020202020204" pitchFamily="34" charset="0"/>
                <a:cs typeface="Times New Roman" panose="02020603050405020304" pitchFamily="18" charset="0"/>
              </a:rPr>
              <a:t>V</a:t>
            </a:r>
            <a:r>
              <a:rPr lang="it-IT" sz="2800" dirty="0">
                <a:effectLst/>
                <a:latin typeface="Aptos" panose="020B0004020202020204" pitchFamily="34" charset="0"/>
                <a:ea typeface="Aptos" panose="020B0004020202020204" pitchFamily="34" charset="0"/>
                <a:cs typeface="Times New Roman" panose="02020603050405020304" pitchFamily="18" charset="0"/>
              </a:rPr>
              <a:t>engono introdotti l'accertamento sanitario obbligatorio ASO, il trattamento sanitario obbligatorio chiamato TSO, che può essere ospedaliero o extra ospedaliero. </a:t>
            </a:r>
          </a:p>
          <a:p>
            <a:r>
              <a:rPr lang="it-IT" sz="2800" dirty="0">
                <a:effectLst/>
                <a:latin typeface="Aptos" panose="020B0004020202020204" pitchFamily="34" charset="0"/>
                <a:ea typeface="Aptos" panose="020B0004020202020204" pitchFamily="34" charset="0"/>
                <a:cs typeface="Times New Roman" panose="02020603050405020304" pitchFamily="18" charset="0"/>
              </a:rPr>
              <a:t>Decade la presunzione assoluta dell'incapacità mentale del disturbato mentale</a:t>
            </a:r>
            <a:r>
              <a:rPr lang="it-IT" dirty="0">
                <a:latin typeface="Aptos" panose="020B0004020202020204" pitchFamily="34" charset="0"/>
                <a:ea typeface="Aptos" panose="020B0004020202020204" pitchFamily="34" charset="0"/>
                <a:cs typeface="Times New Roman" panose="02020603050405020304" pitchFamily="18" charset="0"/>
              </a:rPr>
              <a:t>. </a:t>
            </a:r>
            <a:r>
              <a:rPr lang="it-IT" i="1" dirty="0">
                <a:latin typeface="Aptos" panose="020B0004020202020204" pitchFamily="34" charset="0"/>
                <a:ea typeface="Aptos" panose="020B0004020202020204" pitchFamily="34" charset="0"/>
                <a:cs typeface="Times New Roman" panose="02020603050405020304" pitchFamily="18" charset="0"/>
              </a:rPr>
              <a:t>I</a:t>
            </a:r>
            <a:r>
              <a:rPr lang="it-IT" sz="2800" dirty="0">
                <a:effectLst/>
                <a:latin typeface="Aptos" panose="020B0004020202020204" pitchFamily="34" charset="0"/>
                <a:ea typeface="Aptos" panose="020B0004020202020204" pitchFamily="34" charset="0"/>
                <a:cs typeface="Times New Roman" panose="02020603050405020304" pitchFamily="18" charset="0"/>
              </a:rPr>
              <a:t>l soggetto affetto da disturbo psichico diventa una persona il cui consenso va ricercato ed è considerato attendibile fino a prova contraria. </a:t>
            </a:r>
            <a:r>
              <a:rPr lang="it-IT" dirty="0">
                <a:latin typeface="Aptos" panose="020B0004020202020204" pitchFamily="34" charset="0"/>
                <a:ea typeface="Aptos" panose="020B0004020202020204" pitchFamily="34" charset="0"/>
                <a:cs typeface="Times New Roman" panose="02020603050405020304" pitchFamily="18" charset="0"/>
              </a:rPr>
              <a:t>S</a:t>
            </a:r>
            <a:r>
              <a:rPr lang="it-IT" sz="2800" dirty="0">
                <a:effectLst/>
                <a:latin typeface="Aptos" panose="020B0004020202020204" pitchFamily="34" charset="0"/>
                <a:ea typeface="Aptos" panose="020B0004020202020204" pitchFamily="34" charset="0"/>
                <a:cs typeface="Times New Roman" panose="02020603050405020304" pitchFamily="18" charset="0"/>
              </a:rPr>
              <a:t>compare il principio di pericolosità</a:t>
            </a:r>
            <a:endParaRPr lang="it-IT" dirty="0"/>
          </a:p>
          <a:p>
            <a:endParaRPr lang="it-IT" dirty="0"/>
          </a:p>
        </p:txBody>
      </p:sp>
    </p:spTree>
    <p:extLst>
      <p:ext uri="{BB962C8B-B14F-4D97-AF65-F5344CB8AC3E}">
        <p14:creationId xmlns:p14="http://schemas.microsoft.com/office/powerpoint/2010/main" val="2820083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09586-9C72-6D1E-E450-CFAC055BDF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9605345-F80E-86F6-FC7E-042BBD6D6E21}"/>
              </a:ext>
            </a:extLst>
          </p:cNvPr>
          <p:cNvSpPr>
            <a:spLocks noGrp="1"/>
          </p:cNvSpPr>
          <p:nvPr>
            <p:ph idx="1"/>
          </p:nvPr>
        </p:nvSpPr>
        <p:spPr/>
        <p:txBody>
          <a:bodyPr>
            <a:normAutofit/>
          </a:bodyPr>
          <a:lstStyle/>
          <a:p>
            <a:r>
              <a:rPr lang="it-IT" sz="4000" dirty="0">
                <a:latin typeface="Aptos" panose="020B0004020202020204" pitchFamily="34" charset="0"/>
                <a:ea typeface="Aptos" panose="020B0004020202020204" pitchFamily="34" charset="0"/>
                <a:cs typeface="Times New Roman" panose="02020603050405020304" pitchFamily="18" charset="0"/>
              </a:rPr>
              <a:t>D</a:t>
            </a:r>
            <a:r>
              <a:rPr lang="it-IT" sz="4000" dirty="0">
                <a:effectLst/>
                <a:latin typeface="Aptos" panose="020B0004020202020204" pitchFamily="34" charset="0"/>
                <a:ea typeface="Aptos" panose="020B0004020202020204" pitchFamily="34" charset="0"/>
                <a:cs typeface="Times New Roman" panose="02020603050405020304" pitchFamily="18" charset="0"/>
              </a:rPr>
              <a:t>al 1978 per vent'anni fino al 98 si ha avuto una progressiva sperimentazione della riforma.</a:t>
            </a:r>
          </a:p>
          <a:p>
            <a:r>
              <a:rPr lang="it-IT" sz="4000" dirty="0">
                <a:effectLst/>
                <a:latin typeface="Aptos" panose="020B0004020202020204" pitchFamily="34" charset="0"/>
                <a:ea typeface="Aptos" panose="020B0004020202020204" pitchFamily="34" charset="0"/>
                <a:cs typeface="Times New Roman" panose="02020603050405020304" pitchFamily="18" charset="0"/>
              </a:rPr>
              <a:t> </a:t>
            </a:r>
            <a:r>
              <a:rPr lang="it-IT" sz="4000" dirty="0">
                <a:latin typeface="Aptos" panose="020B0004020202020204" pitchFamily="34" charset="0"/>
                <a:ea typeface="Aptos" panose="020B0004020202020204" pitchFamily="34" charset="0"/>
                <a:cs typeface="Times New Roman" panose="02020603050405020304" pitchFamily="18" charset="0"/>
              </a:rPr>
              <a:t>N</a:t>
            </a:r>
            <a:r>
              <a:rPr lang="it-IT" sz="4000" dirty="0">
                <a:effectLst/>
                <a:latin typeface="Aptos" panose="020B0004020202020204" pitchFamily="34" charset="0"/>
                <a:ea typeface="Aptos" panose="020B0004020202020204" pitchFamily="34" charset="0"/>
                <a:cs typeface="Times New Roman" panose="02020603050405020304" pitchFamily="18" charset="0"/>
              </a:rPr>
              <a:t>el 1999 e stato istituito il dipartimento di salute mentale </a:t>
            </a:r>
            <a:r>
              <a:rPr lang="it-IT" sz="4000" dirty="0">
                <a:latin typeface="Aptos" panose="020B0004020202020204" pitchFamily="34" charset="0"/>
                <a:ea typeface="Aptos" panose="020B0004020202020204" pitchFamily="34" charset="0"/>
                <a:cs typeface="Times New Roman" panose="02020603050405020304" pitchFamily="18" charset="0"/>
              </a:rPr>
              <a:t>D</a:t>
            </a:r>
            <a:r>
              <a:rPr lang="it-IT" sz="4000" dirty="0">
                <a:effectLst/>
                <a:latin typeface="Aptos" panose="020B0004020202020204" pitchFamily="34" charset="0"/>
                <a:ea typeface="Aptos" panose="020B0004020202020204" pitchFamily="34" charset="0"/>
                <a:cs typeface="Times New Roman" panose="02020603050405020304" pitchFamily="18" charset="0"/>
              </a:rPr>
              <a:t>SM, organo di coordinamento per garantire l'integrazione dei servizi psichiatrici in uno stesso territorio</a:t>
            </a:r>
            <a:endParaRPr lang="it-IT" sz="4000" dirty="0"/>
          </a:p>
        </p:txBody>
      </p:sp>
    </p:spTree>
    <p:extLst>
      <p:ext uri="{BB962C8B-B14F-4D97-AF65-F5344CB8AC3E}">
        <p14:creationId xmlns:p14="http://schemas.microsoft.com/office/powerpoint/2010/main" val="947617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15398-5B03-3484-9F13-FBF6FD2586A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154C8DF-B2FE-1536-2C47-2C99ED98F769}"/>
              </a:ext>
            </a:extLst>
          </p:cNvPr>
          <p:cNvSpPr>
            <a:spLocks noGrp="1"/>
          </p:cNvSpPr>
          <p:nvPr>
            <p:ph idx="1"/>
          </p:nvPr>
        </p:nvSpPr>
        <p:spPr/>
        <p:txBody>
          <a:bodyPr>
            <a:no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Tale istituzione comprende strutture e </a:t>
            </a:r>
            <a:r>
              <a:rPr lang="it-IT" sz="3600" dirty="0">
                <a:latin typeface="Aptos" panose="020B0004020202020204" pitchFamily="34" charset="0"/>
                <a:ea typeface="Aptos" panose="020B0004020202020204" pitchFamily="34" charset="0"/>
                <a:cs typeface="Times New Roman" panose="02020603050405020304" pitchFamily="18" charset="0"/>
              </a:rPr>
              <a:t> servizi </a:t>
            </a:r>
            <a:r>
              <a:rPr lang="it-IT" sz="3600" dirty="0">
                <a:effectLst/>
                <a:latin typeface="Aptos" panose="020B0004020202020204" pitchFamily="34" charset="0"/>
                <a:ea typeface="Aptos" panose="020B0004020202020204" pitchFamily="34" charset="0"/>
                <a:cs typeface="Times New Roman" panose="02020603050405020304" pitchFamily="18" charset="0"/>
              </a:rPr>
              <a:t>territoriali e  ospedalieri; strutture per attività riabilitative </a:t>
            </a:r>
            <a:r>
              <a:rPr lang="it-IT" sz="3600" dirty="0">
                <a:latin typeface="Aptos" panose="020B0004020202020204" pitchFamily="34" charset="0"/>
                <a:ea typeface="Aptos" panose="020B0004020202020204" pitchFamily="34" charset="0"/>
                <a:cs typeface="Times New Roman" panose="02020603050405020304" pitchFamily="18" charset="0"/>
              </a:rPr>
              <a:t>in</a:t>
            </a:r>
            <a:r>
              <a:rPr lang="it-IT" sz="3600" dirty="0">
                <a:effectLst/>
                <a:latin typeface="Aptos" panose="020B0004020202020204" pitchFamily="34" charset="0"/>
                <a:ea typeface="Aptos" panose="020B0004020202020204" pitchFamily="34" charset="0"/>
                <a:cs typeface="Times New Roman" panose="02020603050405020304" pitchFamily="18" charset="0"/>
              </a:rPr>
              <a:t> regime semi residenziale e residenziale e la definizione dei relativi standard in rapporto alla popolazione.</a:t>
            </a:r>
          </a:p>
          <a:p>
            <a:r>
              <a:rPr lang="it-IT" sz="3600" dirty="0">
                <a:effectLst/>
                <a:latin typeface="Aptos" panose="020B0004020202020204" pitchFamily="34" charset="0"/>
                <a:ea typeface="Aptos" panose="020B0004020202020204" pitchFamily="34" charset="0"/>
                <a:cs typeface="Times New Roman" panose="02020603050405020304" pitchFamily="18" charset="0"/>
              </a:rPr>
              <a:t> </a:t>
            </a:r>
            <a:r>
              <a:rPr lang="it-IT" sz="3600" dirty="0">
                <a:latin typeface="Aptos" panose="020B0004020202020204" pitchFamily="34" charset="0"/>
                <a:ea typeface="Aptos" panose="020B0004020202020204" pitchFamily="34" charset="0"/>
                <a:cs typeface="Times New Roman" panose="02020603050405020304" pitchFamily="18" charset="0"/>
              </a:rPr>
              <a:t>S</a:t>
            </a:r>
            <a:r>
              <a:rPr lang="it-IT" sz="3600" dirty="0">
                <a:effectLst/>
                <a:latin typeface="Aptos" panose="020B0004020202020204" pitchFamily="34" charset="0"/>
                <a:ea typeface="Aptos" panose="020B0004020202020204" pitchFamily="34" charset="0"/>
                <a:cs typeface="Times New Roman" panose="02020603050405020304" pitchFamily="18" charset="0"/>
              </a:rPr>
              <a:t>ono stati previsti collegamenti con servizi confinanti medicina di base, medicina scolastica, guardia medica, consultorio, servizi sociali e servizi di neuropsichiatria infantile. </a:t>
            </a:r>
          </a:p>
        </p:txBody>
      </p:sp>
    </p:spTree>
    <p:extLst>
      <p:ext uri="{BB962C8B-B14F-4D97-AF65-F5344CB8AC3E}">
        <p14:creationId xmlns:p14="http://schemas.microsoft.com/office/powerpoint/2010/main" val="4293673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FDB2C3-E7FB-4C88-78D3-00C9811670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CBFE117-456F-2CA5-CD80-1B0EBC3092B6}"/>
              </a:ext>
            </a:extLst>
          </p:cNvPr>
          <p:cNvSpPr>
            <a:spLocks noGrp="1"/>
          </p:cNvSpPr>
          <p:nvPr>
            <p:ph idx="1"/>
          </p:nvPr>
        </p:nvSpPr>
        <p:spPr/>
        <p:txBody>
          <a:bodyPr>
            <a:normAutofit/>
          </a:bodyPr>
          <a:lstStyle/>
          <a:p>
            <a:r>
              <a:rPr lang="it-IT" dirty="0">
                <a:latin typeface="Aptos" panose="020B0004020202020204" pitchFamily="34" charset="0"/>
                <a:ea typeface="Aptos" panose="020B0004020202020204" pitchFamily="34" charset="0"/>
                <a:cs typeface="Times New Roman" panose="02020603050405020304" pitchFamily="18" charset="0"/>
              </a:rPr>
              <a:t>G</a:t>
            </a:r>
            <a:r>
              <a:rPr lang="it-IT" sz="2800" dirty="0">
                <a:effectLst/>
                <a:latin typeface="Aptos" panose="020B0004020202020204" pitchFamily="34" charset="0"/>
                <a:ea typeface="Aptos" panose="020B0004020202020204" pitchFamily="34" charset="0"/>
                <a:cs typeface="Times New Roman" panose="02020603050405020304" pitchFamily="18" charset="0"/>
              </a:rPr>
              <a:t>li obiettivi erano promozione della salute mentale nell'intero ciclo di vita con forme di medicina preventiva ed educazione sanitaria. </a:t>
            </a:r>
          </a:p>
          <a:p>
            <a:r>
              <a:rPr lang="it-IT" dirty="0">
                <a:latin typeface="Aptos" panose="020B0004020202020204" pitchFamily="34" charset="0"/>
                <a:ea typeface="Aptos" panose="020B0004020202020204" pitchFamily="34" charset="0"/>
                <a:cs typeface="Times New Roman" panose="02020603050405020304" pitchFamily="18" charset="0"/>
              </a:rPr>
              <a:t>P</a:t>
            </a:r>
            <a:r>
              <a:rPr lang="it-IT" sz="2800" dirty="0">
                <a:effectLst/>
                <a:latin typeface="Aptos" panose="020B0004020202020204" pitchFamily="34" charset="0"/>
                <a:ea typeface="Aptos" panose="020B0004020202020204" pitchFamily="34" charset="0"/>
                <a:cs typeface="Times New Roman" panose="02020603050405020304" pitchFamily="18" charset="0"/>
              </a:rPr>
              <a:t>revenzione primaria e secondaria dei disturbi mentali con riferimento alle culture a rischio specie nelle popolazioni giovanili e delle situazioni di disagio con l'attivazione di interventi terapeutico preventivi.</a:t>
            </a:r>
          </a:p>
        </p:txBody>
      </p:sp>
    </p:spTree>
    <p:extLst>
      <p:ext uri="{BB962C8B-B14F-4D97-AF65-F5344CB8AC3E}">
        <p14:creationId xmlns:p14="http://schemas.microsoft.com/office/powerpoint/2010/main" val="39344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34F511-C99E-5FA7-FFF2-C7A74F09EB5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9AD5E36-A44B-B0AE-3E5C-95FE5AA199C9}"/>
              </a:ext>
            </a:extLst>
          </p:cNvPr>
          <p:cNvSpPr>
            <a:spLocks noGrp="1"/>
          </p:cNvSpPr>
          <p:nvPr>
            <p:ph idx="1"/>
          </p:nvPr>
        </p:nvSpPr>
        <p:spPr/>
        <p:txBody>
          <a:bodyPr>
            <a:normAutofit lnSpcReduction="10000"/>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 </a:t>
            </a:r>
            <a:r>
              <a:rPr lang="it-IT" sz="3600" dirty="0">
                <a:latin typeface="Aptos" panose="020B0004020202020204" pitchFamily="34" charset="0"/>
                <a:ea typeface="Aptos" panose="020B0004020202020204" pitchFamily="34" charset="0"/>
                <a:cs typeface="Times New Roman" panose="02020603050405020304" pitchFamily="18" charset="0"/>
              </a:rPr>
              <a:t>P</a:t>
            </a:r>
            <a:r>
              <a:rPr lang="it-IT" sz="3600" dirty="0">
                <a:effectLst/>
                <a:latin typeface="Aptos" panose="020B0004020202020204" pitchFamily="34" charset="0"/>
                <a:ea typeface="Aptos" panose="020B0004020202020204" pitchFamily="34" charset="0"/>
                <a:cs typeface="Times New Roman" panose="02020603050405020304" pitchFamily="18" charset="0"/>
              </a:rPr>
              <a:t>revenzione terziaria ovvero riduzione delle conseguenze di disabilitanti attraverso la ricostruzione del tessuto affettivo relazionale e sociale della persona affetta da disturbi mentali con interventi volti all'attivazione delle risorse dell'individuo, salvaguardia della salute mentale e della qualità di vita del nucleo familiare del paziente, con miglioramento globale dei nuclei familiari con problemi relazionali.</a:t>
            </a:r>
            <a:endParaRPr lang="it-IT" sz="3600" dirty="0"/>
          </a:p>
          <a:p>
            <a:endParaRPr lang="it-IT" dirty="0"/>
          </a:p>
        </p:txBody>
      </p:sp>
    </p:spTree>
    <p:extLst>
      <p:ext uri="{BB962C8B-B14F-4D97-AF65-F5344CB8AC3E}">
        <p14:creationId xmlns:p14="http://schemas.microsoft.com/office/powerpoint/2010/main" val="611762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72D9B5-E6E6-CBF2-824C-005A829D208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B3D061C-CE70-5617-1678-F16562E88198}"/>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A livello preventivo si cercava la riduzione dei suicidi e dei tentativi di suicidio nella popolazione a rischio per specifiche patologie mentali o per appartenenza a fasce di età particolarmente esposte adolescenti e anziani.</a:t>
            </a:r>
            <a:endParaRPr lang="it-IT" sz="3600" dirty="0"/>
          </a:p>
        </p:txBody>
      </p:sp>
    </p:spTree>
    <p:extLst>
      <p:ext uri="{BB962C8B-B14F-4D97-AF65-F5344CB8AC3E}">
        <p14:creationId xmlns:p14="http://schemas.microsoft.com/office/powerpoint/2010/main" val="2925415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F97E3F-7F16-606C-FFE5-8EE7E6A5AC2F}"/>
              </a:ext>
            </a:extLst>
          </p:cNvPr>
          <p:cNvSpPr>
            <a:spLocks noGrp="1"/>
          </p:cNvSpPr>
          <p:nvPr>
            <p:ph type="title"/>
          </p:nvPr>
        </p:nvSpPr>
        <p:spPr/>
        <p:txBody>
          <a:bodyPr/>
          <a:lstStyle/>
          <a:p>
            <a:r>
              <a:rPr lang="it-IT" dirty="0"/>
              <a:t>CSM- SPDC</a:t>
            </a:r>
          </a:p>
        </p:txBody>
      </p:sp>
      <p:sp>
        <p:nvSpPr>
          <p:cNvPr id="3" name="Segnaposto contenuto 2">
            <a:extLst>
              <a:ext uri="{FF2B5EF4-FFF2-40B4-BE49-F238E27FC236}">
                <a16:creationId xmlns:a16="http://schemas.microsoft.com/office/drawing/2014/main" id="{E25E5BBC-739A-C774-EA1F-30A360A44BF2}"/>
              </a:ext>
            </a:extLst>
          </p:cNvPr>
          <p:cNvSpPr>
            <a:spLocks noGrp="1"/>
          </p:cNvSpPr>
          <p:nvPr>
            <p:ph idx="1"/>
          </p:nvPr>
        </p:nvSpPr>
        <p:spPr/>
        <p:txBody>
          <a:bodyPr>
            <a:noAutofit/>
          </a:bodyPr>
          <a:lstStyle/>
          <a:p>
            <a:r>
              <a:rPr lang="it-IT" sz="3200" dirty="0">
                <a:latin typeface="Aptos" panose="020B0004020202020204" pitchFamily="34" charset="0"/>
                <a:ea typeface="Aptos" panose="020B0004020202020204" pitchFamily="34" charset="0"/>
                <a:cs typeface="Times New Roman" panose="02020603050405020304" pitchFamily="18" charset="0"/>
              </a:rPr>
              <a:t>I</a:t>
            </a:r>
            <a:r>
              <a:rPr lang="it-IT" sz="3200" dirty="0">
                <a:effectLst/>
                <a:latin typeface="Aptos" panose="020B0004020202020204" pitchFamily="34" charset="0"/>
                <a:ea typeface="Aptos" panose="020B0004020202020204" pitchFamily="34" charset="0"/>
                <a:cs typeface="Times New Roman" panose="02020603050405020304" pitchFamily="18" charset="0"/>
              </a:rPr>
              <a:t>n ospedale si trova il servizio psichiatrico di diagnosi e cura SPDC, il day hospital, il centro diurno, la residenza terapeutico riabilitativa e socio riabilitativa</a:t>
            </a:r>
            <a:r>
              <a:rPr lang="it-IT" sz="3200" dirty="0">
                <a:latin typeface="Aptos" panose="020B0004020202020204" pitchFamily="34" charset="0"/>
                <a:ea typeface="Aptos" panose="020B0004020202020204" pitchFamily="34" charset="0"/>
                <a:cs typeface="Times New Roman" panose="02020603050405020304" pitchFamily="18" charset="0"/>
              </a:rPr>
              <a:t>.</a:t>
            </a:r>
            <a:r>
              <a:rPr lang="it-IT" sz="3200" dirty="0">
                <a:effectLst/>
                <a:latin typeface="Aptos" panose="020B0004020202020204" pitchFamily="34" charset="0"/>
                <a:ea typeface="Aptos" panose="020B0004020202020204" pitchFamily="34" charset="0"/>
                <a:cs typeface="Times New Roman" panose="02020603050405020304" pitchFamily="18" charset="0"/>
              </a:rPr>
              <a:t> </a:t>
            </a:r>
          </a:p>
          <a:p>
            <a:r>
              <a:rPr lang="it-IT" sz="3200" dirty="0">
                <a:latin typeface="Aptos" panose="020B0004020202020204" pitchFamily="34" charset="0"/>
                <a:ea typeface="Aptos" panose="020B0004020202020204" pitchFamily="34" charset="0"/>
                <a:cs typeface="Times New Roman" panose="02020603050405020304" pitchFamily="18" charset="0"/>
              </a:rPr>
              <a:t>I</a:t>
            </a:r>
            <a:r>
              <a:rPr lang="it-IT" sz="3200" dirty="0">
                <a:effectLst/>
                <a:latin typeface="Aptos" panose="020B0004020202020204" pitchFamily="34" charset="0"/>
                <a:ea typeface="Aptos" panose="020B0004020202020204" pitchFamily="34" charset="0"/>
                <a:cs typeface="Times New Roman" panose="02020603050405020304" pitchFamily="18" charset="0"/>
              </a:rPr>
              <a:t>l centro di salute mentale Csm è sede organizzativa dell'equipe degli operatori, è sede del coordinamento degli interventi di prevenzione cura riabilitazione e reinserimento sociale nel territorio. </a:t>
            </a:r>
            <a:r>
              <a:rPr lang="it-IT" sz="3200" dirty="0">
                <a:latin typeface="Aptos" panose="020B0004020202020204" pitchFamily="34" charset="0"/>
                <a:ea typeface="Aptos" panose="020B0004020202020204" pitchFamily="34" charset="0"/>
                <a:cs typeface="Times New Roman" panose="02020603050405020304" pitchFamily="18" charset="0"/>
              </a:rPr>
              <a:t>È</a:t>
            </a:r>
            <a:r>
              <a:rPr lang="it-IT" sz="3200" dirty="0">
                <a:effectLst/>
                <a:latin typeface="Aptos" panose="020B0004020202020204" pitchFamily="34" charset="0"/>
                <a:ea typeface="Aptos" panose="020B0004020202020204" pitchFamily="34" charset="0"/>
                <a:cs typeface="Times New Roman" panose="02020603050405020304" pitchFamily="18" charset="0"/>
              </a:rPr>
              <a:t> attivo per interventi ambulatoriali </a:t>
            </a:r>
            <a:r>
              <a:rPr lang="it-IT" sz="3200" dirty="0">
                <a:latin typeface="Aptos" panose="020B0004020202020204" pitchFamily="34" charset="0"/>
                <a:ea typeface="Aptos" panose="020B0004020202020204" pitchFamily="34" charset="0"/>
                <a:cs typeface="Times New Roman" panose="02020603050405020304" pitchFamily="18" charset="0"/>
              </a:rPr>
              <a:t>e/o</a:t>
            </a:r>
            <a:r>
              <a:rPr lang="it-IT" sz="3200" dirty="0">
                <a:effectLst/>
                <a:latin typeface="Aptos" panose="020B0004020202020204" pitchFamily="34" charset="0"/>
                <a:ea typeface="Aptos" panose="020B0004020202020204" pitchFamily="34" charset="0"/>
                <a:cs typeface="Times New Roman" panose="02020603050405020304" pitchFamily="18" charset="0"/>
              </a:rPr>
              <a:t> domiciliari almeno 12 ore al giorno sei giorni la settimana</a:t>
            </a:r>
            <a:endParaRPr lang="it-IT" sz="3200" dirty="0"/>
          </a:p>
        </p:txBody>
      </p:sp>
    </p:spTree>
    <p:extLst>
      <p:ext uri="{BB962C8B-B14F-4D97-AF65-F5344CB8AC3E}">
        <p14:creationId xmlns:p14="http://schemas.microsoft.com/office/powerpoint/2010/main" val="381711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A47F7C-8F58-EFC4-4039-59926E8A00DD}"/>
              </a:ext>
            </a:extLst>
          </p:cNvPr>
          <p:cNvSpPr>
            <a:spLocks noGrp="1"/>
          </p:cNvSpPr>
          <p:nvPr>
            <p:ph type="title"/>
          </p:nvPr>
        </p:nvSpPr>
        <p:spPr/>
        <p:txBody>
          <a:bodyPr/>
          <a:lstStyle/>
          <a:p>
            <a:r>
              <a:rPr lang="it-IT" dirty="0"/>
              <a:t>SPDC</a:t>
            </a:r>
          </a:p>
        </p:txBody>
      </p:sp>
      <p:sp>
        <p:nvSpPr>
          <p:cNvPr id="3" name="Segnaposto contenuto 2">
            <a:extLst>
              <a:ext uri="{FF2B5EF4-FFF2-40B4-BE49-F238E27FC236}">
                <a16:creationId xmlns:a16="http://schemas.microsoft.com/office/drawing/2014/main" id="{6F0DE3E1-08B0-7CE3-14D8-7AE87B5F0F79}"/>
              </a:ext>
            </a:extLst>
          </p:cNvPr>
          <p:cNvSpPr>
            <a:spLocks noGrp="1"/>
          </p:cNvSpPr>
          <p:nvPr>
            <p:ph idx="1"/>
          </p:nvPr>
        </p:nvSpPr>
        <p:spPr/>
        <p:txBody>
          <a:bodyPr>
            <a:no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il servizio psichiatrico di diagnosi e cura SPDC è il servizio ospedaliero dove vengono attuati trattamenti psichiatrici volontari e obbligatori in condizione di ricovero fornisce consulenza agli altri servizi ospedalieri, si trova all'interno degli ospedali il numero complessivo dei posti letto è individuato nella misura di uno ogni 10.000 abitanti contiene un numero non superiore a 16 posti letto ed è dotato di spazi per attività comuni</a:t>
            </a:r>
          </a:p>
        </p:txBody>
      </p:sp>
    </p:spTree>
    <p:extLst>
      <p:ext uri="{BB962C8B-B14F-4D97-AF65-F5344CB8AC3E}">
        <p14:creationId xmlns:p14="http://schemas.microsoft.com/office/powerpoint/2010/main" val="3565408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B6DC08-CEB6-6DDF-C281-88BD5A429144}"/>
              </a:ext>
            </a:extLst>
          </p:cNvPr>
          <p:cNvSpPr>
            <a:spLocks noGrp="1"/>
          </p:cNvSpPr>
          <p:nvPr>
            <p:ph type="title"/>
          </p:nvPr>
        </p:nvSpPr>
        <p:spPr/>
        <p:txBody>
          <a:bodyPr/>
          <a:lstStyle/>
          <a:p>
            <a:r>
              <a:rPr lang="it-IT" dirty="0">
                <a:latin typeface="Aptos" panose="020B0004020202020204" pitchFamily="34" charset="0"/>
                <a:ea typeface="Aptos" panose="020B0004020202020204" pitchFamily="34" charset="0"/>
                <a:cs typeface="Times New Roman" panose="02020603050405020304" pitchFamily="18" charset="0"/>
              </a:rPr>
              <a:t> RIFERIMENTI LEGALI </a:t>
            </a:r>
            <a:endParaRPr lang="it-IT" dirty="0"/>
          </a:p>
        </p:txBody>
      </p:sp>
      <p:sp>
        <p:nvSpPr>
          <p:cNvPr id="3" name="Segnaposto contenuto 2">
            <a:extLst>
              <a:ext uri="{FF2B5EF4-FFF2-40B4-BE49-F238E27FC236}">
                <a16:creationId xmlns:a16="http://schemas.microsoft.com/office/drawing/2014/main" id="{E15387CC-8F64-6985-022D-5EA3F8965048}"/>
              </a:ext>
            </a:extLst>
          </p:cNvPr>
          <p:cNvSpPr>
            <a:spLocks noGrp="1"/>
          </p:cNvSpPr>
          <p:nvPr>
            <p:ph idx="1"/>
          </p:nvPr>
        </p:nvSpPr>
        <p:spPr/>
        <p:txBody>
          <a:bodyPr>
            <a:normAutofit/>
          </a:bodyPr>
          <a:lstStyle/>
          <a:p>
            <a:r>
              <a:rPr lang="it-IT" sz="4000" b="1" dirty="0">
                <a:effectLst/>
                <a:latin typeface="Aptos" panose="020B0004020202020204" pitchFamily="34" charset="0"/>
                <a:ea typeface="Aptos" panose="020B0004020202020204" pitchFamily="34" charset="0"/>
                <a:cs typeface="Times New Roman" panose="02020603050405020304" pitchFamily="18" charset="0"/>
              </a:rPr>
              <a:t>La capacità civile e giuridica </a:t>
            </a:r>
            <a:r>
              <a:rPr lang="it-IT" sz="4000" dirty="0">
                <a:effectLst/>
                <a:latin typeface="Aptos" panose="020B0004020202020204" pitchFamily="34" charset="0"/>
                <a:ea typeface="Aptos" panose="020B0004020202020204" pitchFamily="34" charset="0"/>
                <a:cs typeface="Times New Roman" panose="02020603050405020304" pitchFamily="18" charset="0"/>
              </a:rPr>
              <a:t>si acquisisce al momento della nascita. La capacità di agire si acquisisce al diciottesimo anno e consente di votare, di disporre per testamento, stipulare contratti, donare, contrarre matrimonio, stare in giudizio.</a:t>
            </a:r>
          </a:p>
          <a:p>
            <a:endParaRPr lang="it-IT" dirty="0"/>
          </a:p>
        </p:txBody>
      </p:sp>
    </p:spTree>
    <p:extLst>
      <p:ext uri="{BB962C8B-B14F-4D97-AF65-F5344CB8AC3E}">
        <p14:creationId xmlns:p14="http://schemas.microsoft.com/office/powerpoint/2010/main" val="2233277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840B7-1169-6B01-1C59-BB25EADBC99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63ACEE-645B-6A2A-8E70-C3B5E344715D}"/>
              </a:ext>
            </a:extLst>
          </p:cNvPr>
          <p:cNvSpPr>
            <a:spLocks noGrp="1"/>
          </p:cNvSpPr>
          <p:nvPr>
            <p:ph idx="1"/>
          </p:nvPr>
        </p:nvSpPr>
        <p:spPr/>
        <p:txBody>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 </a:t>
            </a:r>
            <a:r>
              <a:rPr lang="it-IT" b="1" dirty="0">
                <a:latin typeface="Aptos" panose="020B0004020202020204" pitchFamily="34" charset="0"/>
                <a:ea typeface="Aptos" panose="020B0004020202020204" pitchFamily="34" charset="0"/>
                <a:cs typeface="Times New Roman" panose="02020603050405020304" pitchFamily="18" charset="0"/>
              </a:rPr>
              <a:t>L</a:t>
            </a:r>
            <a:r>
              <a:rPr lang="it-IT" sz="2800" b="1" dirty="0">
                <a:effectLst/>
                <a:latin typeface="Aptos" panose="020B0004020202020204" pitchFamily="34" charset="0"/>
                <a:ea typeface="Aptos" panose="020B0004020202020204" pitchFamily="34" charset="0"/>
                <a:cs typeface="Times New Roman" panose="02020603050405020304" pitchFamily="18" charset="0"/>
              </a:rPr>
              <a:t>a capacità naturale </a:t>
            </a:r>
            <a:r>
              <a:rPr lang="it-IT" b="1" dirty="0">
                <a:latin typeface="Aptos" panose="020B0004020202020204" pitchFamily="34" charset="0"/>
                <a:ea typeface="Aptos" panose="020B0004020202020204" pitchFamily="34" charset="0"/>
                <a:cs typeface="Times New Roman" panose="02020603050405020304" pitchFamily="18" charset="0"/>
              </a:rPr>
              <a:t>è</a:t>
            </a:r>
            <a:r>
              <a:rPr lang="it-IT" sz="2800" dirty="0">
                <a:effectLst/>
                <a:latin typeface="Aptos" panose="020B0004020202020204" pitchFamily="34" charset="0"/>
                <a:ea typeface="Aptos" panose="020B0004020202020204" pitchFamily="34" charset="0"/>
                <a:cs typeface="Times New Roman" panose="02020603050405020304" pitchFamily="18" charset="0"/>
              </a:rPr>
              <a:t> la condizione psichica minima necessaria ad una persona per orientarsi nelle vicende della vita personale e sociale. </a:t>
            </a:r>
            <a:r>
              <a:rPr lang="it-IT" dirty="0">
                <a:latin typeface="Aptos" panose="020B0004020202020204" pitchFamily="34" charset="0"/>
                <a:ea typeface="Aptos" panose="020B0004020202020204" pitchFamily="34" charset="0"/>
                <a:cs typeface="Times New Roman" panose="02020603050405020304" pitchFamily="18" charset="0"/>
              </a:rPr>
              <a:t>S</a:t>
            </a:r>
            <a:r>
              <a:rPr lang="it-IT" sz="2800" dirty="0">
                <a:effectLst/>
                <a:latin typeface="Aptos" panose="020B0004020202020204" pitchFamily="34" charset="0"/>
                <a:ea typeface="Aptos" panose="020B0004020202020204" pitchFamily="34" charset="0"/>
                <a:cs typeface="Times New Roman" panose="02020603050405020304" pitchFamily="18" charset="0"/>
              </a:rPr>
              <a:t>e non interdetta o inabilitata la persona malata di mente è libera di agire. </a:t>
            </a:r>
            <a:r>
              <a:rPr lang="it-IT" dirty="0">
                <a:latin typeface="Aptos" panose="020B0004020202020204" pitchFamily="34" charset="0"/>
                <a:ea typeface="Aptos" panose="020B0004020202020204" pitchFamily="34" charset="0"/>
                <a:cs typeface="Times New Roman" panose="02020603050405020304" pitchFamily="18" charset="0"/>
              </a:rPr>
              <a:t>P</a:t>
            </a:r>
            <a:r>
              <a:rPr lang="it-IT" sz="2800" dirty="0">
                <a:effectLst/>
                <a:latin typeface="Aptos" panose="020B0004020202020204" pitchFamily="34" charset="0"/>
                <a:ea typeface="Aptos" panose="020B0004020202020204" pitchFamily="34" charset="0"/>
                <a:cs typeface="Times New Roman" panose="02020603050405020304" pitchFamily="18" charset="0"/>
              </a:rPr>
              <a:t>uò pertanto disporre del suo patrimonio, può sposarsi, donare e fare testamento e quindi compiere tutti gli atti di ordinaria e straordinaria amministrazione consentiti ad ogni persona capace di agire. </a:t>
            </a:r>
            <a:r>
              <a:rPr lang="it-IT" dirty="0">
                <a:latin typeface="Aptos" panose="020B0004020202020204" pitchFamily="34" charset="0"/>
                <a:ea typeface="Aptos" panose="020B0004020202020204" pitchFamily="34" charset="0"/>
                <a:cs typeface="Times New Roman" panose="02020603050405020304" pitchFamily="18" charset="0"/>
              </a:rPr>
              <a:t>L</a:t>
            </a:r>
            <a:r>
              <a:rPr lang="it-IT" sz="2800" dirty="0">
                <a:effectLst/>
                <a:latin typeface="Aptos" panose="020B0004020202020204" pitchFamily="34" charset="0"/>
                <a:ea typeface="Aptos" panose="020B0004020202020204" pitchFamily="34" charset="0"/>
                <a:cs typeface="Times New Roman" panose="02020603050405020304" pitchFamily="18" charset="0"/>
              </a:rPr>
              <a:t>a eventuale incapacità naturale deve essere dimostrata e non può essere presunta</a:t>
            </a:r>
          </a:p>
          <a:p>
            <a:endParaRPr lang="it-IT" dirty="0"/>
          </a:p>
        </p:txBody>
      </p:sp>
    </p:spTree>
    <p:extLst>
      <p:ext uri="{BB962C8B-B14F-4D97-AF65-F5344CB8AC3E}">
        <p14:creationId xmlns:p14="http://schemas.microsoft.com/office/powerpoint/2010/main" val="3272388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661280-024F-B4AC-B8BB-40782E9FB8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70FD477-0E23-9819-D5A0-703EB85D67ED}"/>
              </a:ext>
            </a:extLst>
          </p:cNvPr>
          <p:cNvSpPr>
            <a:spLocks noGrp="1"/>
          </p:cNvSpPr>
          <p:nvPr>
            <p:ph idx="1"/>
          </p:nvPr>
        </p:nvSpPr>
        <p:spPr/>
        <p:txBody>
          <a:bodyPr/>
          <a:lstStyle/>
          <a:p>
            <a:r>
              <a:rPr lang="it-IT" dirty="0"/>
              <a:t>Mi dichiaro indebitato, per questo ed altri argomenti, al materiale fornito dal Prof. Favaretto</a:t>
            </a:r>
          </a:p>
          <a:p>
            <a:endParaRPr lang="it-IT" dirty="0"/>
          </a:p>
          <a:p>
            <a:r>
              <a:rPr lang="it-IT" dirty="0"/>
              <a:t>Ulteriore materiale sul mio libro: Psicologia Clinica, Psichiatria, Psicofarmacologia: uno spazio di integrazione. Ed F. Angeli</a:t>
            </a:r>
          </a:p>
          <a:p>
            <a:r>
              <a:rPr lang="it-IT" dirty="0"/>
              <a:t>Gli specifici argomenti della lezione di oggi sono trattati nell’ultimo capitolo</a:t>
            </a:r>
          </a:p>
        </p:txBody>
      </p:sp>
    </p:spTree>
    <p:extLst>
      <p:ext uri="{BB962C8B-B14F-4D97-AF65-F5344CB8AC3E}">
        <p14:creationId xmlns:p14="http://schemas.microsoft.com/office/powerpoint/2010/main" val="2276362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4CA2EA-8C37-AB26-C676-A54659E446D6}"/>
              </a:ext>
            </a:extLst>
          </p:cNvPr>
          <p:cNvSpPr>
            <a:spLocks noGrp="1"/>
          </p:cNvSpPr>
          <p:nvPr>
            <p:ph type="title"/>
          </p:nvPr>
        </p:nvSpPr>
        <p:spPr/>
        <p:txBody>
          <a:bodyPr/>
          <a:lstStyle/>
          <a:p>
            <a:r>
              <a:rPr lang="it-IT" dirty="0"/>
              <a:t>INTERDIZIONE ED INABILITAZIONE</a:t>
            </a:r>
          </a:p>
        </p:txBody>
      </p:sp>
      <p:sp>
        <p:nvSpPr>
          <p:cNvPr id="3" name="Segnaposto contenuto 2">
            <a:extLst>
              <a:ext uri="{FF2B5EF4-FFF2-40B4-BE49-F238E27FC236}">
                <a16:creationId xmlns:a16="http://schemas.microsoft.com/office/drawing/2014/main" id="{6DC664E1-C914-7F56-9C4B-EF2EA47F050A}"/>
              </a:ext>
            </a:extLst>
          </p:cNvPr>
          <p:cNvSpPr>
            <a:spLocks noGrp="1"/>
          </p:cNvSpPr>
          <p:nvPr>
            <p:ph idx="1"/>
          </p:nvPr>
        </p:nvSpPr>
        <p:spPr/>
        <p:txBody>
          <a:bodyPr>
            <a:normAutofit fontScale="92500" lnSpcReduction="10000"/>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 i provvedimenti di restrizione delle capacità presuppongono l'esistenza di un'infermità mentale, la sua cronicità, l'incapacità provvedere ai propri interessi.</a:t>
            </a:r>
          </a:p>
          <a:p>
            <a:r>
              <a:rPr lang="it-IT" b="1" dirty="0">
                <a:latin typeface="Aptos" panose="020B0004020202020204" pitchFamily="34" charset="0"/>
                <a:ea typeface="Aptos" panose="020B0004020202020204" pitchFamily="34" charset="0"/>
                <a:cs typeface="Times New Roman" panose="02020603050405020304" pitchFamily="18" charset="0"/>
              </a:rPr>
              <a:t>L’</a:t>
            </a:r>
            <a:r>
              <a:rPr lang="it-IT" sz="2800" b="1" dirty="0">
                <a:effectLst/>
                <a:latin typeface="Aptos" panose="020B0004020202020204" pitchFamily="34" charset="0"/>
                <a:ea typeface="Aptos" panose="020B0004020202020204" pitchFamily="34" charset="0"/>
                <a:cs typeface="Times New Roman" panose="02020603050405020304" pitchFamily="18" charset="0"/>
              </a:rPr>
              <a:t> interdizione </a:t>
            </a:r>
            <a:r>
              <a:rPr lang="it-IT" sz="2800" dirty="0">
                <a:effectLst/>
                <a:latin typeface="Aptos" panose="020B0004020202020204" pitchFamily="34" charset="0"/>
                <a:ea typeface="Aptos" panose="020B0004020202020204" pitchFamily="34" charset="0"/>
                <a:cs typeface="Times New Roman" panose="02020603050405020304" pitchFamily="18" charset="0"/>
              </a:rPr>
              <a:t> comporta la perdita di quasi tutta la capacità di agire. </a:t>
            </a:r>
            <a:r>
              <a:rPr lang="it-IT" dirty="0">
                <a:latin typeface="Aptos" panose="020B0004020202020204" pitchFamily="34" charset="0"/>
                <a:ea typeface="Aptos" panose="020B0004020202020204" pitchFamily="34" charset="0"/>
                <a:cs typeface="Times New Roman" panose="02020603050405020304" pitchFamily="18" charset="0"/>
              </a:rPr>
              <a:t>l</a:t>
            </a:r>
            <a:r>
              <a:rPr lang="it-IT" sz="2800" dirty="0">
                <a:effectLst/>
                <a:latin typeface="Aptos" panose="020B0004020202020204" pitchFamily="34" charset="0"/>
                <a:ea typeface="Aptos" panose="020B0004020202020204" pitchFamily="34" charset="0"/>
                <a:cs typeface="Times New Roman" panose="02020603050405020304" pitchFamily="18" charset="0"/>
              </a:rPr>
              <a:t>a persona può votare, la donna interdetta può richiedere interruzione volontaria della gravidanza</a:t>
            </a:r>
            <a:r>
              <a:rPr lang="it-IT" dirty="0">
                <a:latin typeface="Aptos" panose="020B0004020202020204" pitchFamily="34" charset="0"/>
                <a:ea typeface="Aptos" panose="020B0004020202020204" pitchFamily="34" charset="0"/>
                <a:cs typeface="Times New Roman" panose="02020603050405020304" pitchFamily="18" charset="0"/>
              </a:rPr>
              <a:t>. Per quanto riguarda</a:t>
            </a:r>
            <a:r>
              <a:rPr lang="it-IT" sz="2800" dirty="0">
                <a:effectLst/>
                <a:latin typeface="Aptos" panose="020B0004020202020204" pitchFamily="34" charset="0"/>
                <a:ea typeface="Aptos" panose="020B0004020202020204" pitchFamily="34" charset="0"/>
                <a:cs typeface="Times New Roman" panose="02020603050405020304" pitchFamily="18" charset="0"/>
              </a:rPr>
              <a:t> il consenso informato deve essere espresso dal legale rappresentante è comunque buona norma informare il paziente </a:t>
            </a:r>
          </a:p>
          <a:p>
            <a:r>
              <a:rPr lang="it-IT" sz="2800" b="1" dirty="0">
                <a:effectLst/>
                <a:latin typeface="Aptos" panose="020B0004020202020204" pitchFamily="34" charset="0"/>
                <a:ea typeface="Aptos" panose="020B0004020202020204" pitchFamily="34" charset="0"/>
                <a:cs typeface="Times New Roman" panose="02020603050405020304" pitchFamily="18" charset="0"/>
              </a:rPr>
              <a:t>l'inabilitazione</a:t>
            </a:r>
            <a:r>
              <a:rPr lang="it-IT" sz="2800" dirty="0">
                <a:effectLst/>
                <a:latin typeface="Aptos" panose="020B0004020202020204" pitchFamily="34" charset="0"/>
                <a:ea typeface="Aptos" panose="020B0004020202020204" pitchFamily="34" charset="0"/>
                <a:cs typeface="Times New Roman" panose="02020603050405020304" pitchFamily="18" charset="0"/>
              </a:rPr>
              <a:t> comporta la perdita di alcune capacità, può fare testamento, contrarre matrimonio, votare non interferisce con l'ordinaria amministrazione. Atti straordinari vengono fatti con la approvazione del tutore</a:t>
            </a:r>
          </a:p>
          <a:p>
            <a:endParaRPr lang="it-IT" dirty="0"/>
          </a:p>
        </p:txBody>
      </p:sp>
    </p:spTree>
    <p:extLst>
      <p:ext uri="{BB962C8B-B14F-4D97-AF65-F5344CB8AC3E}">
        <p14:creationId xmlns:p14="http://schemas.microsoft.com/office/powerpoint/2010/main" val="4037216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F5ACD-298C-67A3-404B-B609F81FA6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C8FF998-5F3F-9DDF-327A-140BEF415CB7}"/>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 al di fuori dei casi di interdizione inabilitazione ed i limiti di età (meno di 14 anni)  può essere considerata un'incapacità di intendere e di volere transitoria dovuta a qualsiasi causa, malattia mentale maggiore, stati psicopatologici acuti. buffet deliranti, intossicazioni da alcol e da altre sostanze. </a:t>
            </a:r>
            <a:endParaRPr lang="it-IT" sz="3600" dirty="0"/>
          </a:p>
        </p:txBody>
      </p:sp>
    </p:spTree>
    <p:extLst>
      <p:ext uri="{BB962C8B-B14F-4D97-AF65-F5344CB8AC3E}">
        <p14:creationId xmlns:p14="http://schemas.microsoft.com/office/powerpoint/2010/main" val="2736086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1D4FDD-AFD1-EBDC-F650-575C4B5EF3B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8B904D-8791-527B-262F-4D077EC61392}"/>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Emerge in questi casi una incapacità naturale. </a:t>
            </a:r>
            <a:r>
              <a:rPr lang="it-IT" sz="3600" dirty="0">
                <a:latin typeface="Aptos" panose="020B0004020202020204" pitchFamily="34" charset="0"/>
                <a:ea typeface="Aptos" panose="020B0004020202020204" pitchFamily="34" charset="0"/>
                <a:cs typeface="Times New Roman" panose="02020603050405020304" pitchFamily="18" charset="0"/>
              </a:rPr>
              <a:t>I</a:t>
            </a:r>
            <a:r>
              <a:rPr lang="it-IT" sz="3600" dirty="0">
                <a:effectLst/>
                <a:latin typeface="Aptos" panose="020B0004020202020204" pitchFamily="34" charset="0"/>
                <a:ea typeface="Aptos" panose="020B0004020202020204" pitchFamily="34" charset="0"/>
                <a:cs typeface="Times New Roman" panose="02020603050405020304" pitchFamily="18" charset="0"/>
              </a:rPr>
              <a:t>n questo caso, una condizione mentale presente al momento in cui gli atti sono compiuti, risulta tale da rendere la persona incapace di intendere e di volere pur non essendo interdetta o inabilitata. Ad esempio non si può considerare valido un testamento fatto da persona completamente ubriaca o delirante per un grave shock.</a:t>
            </a:r>
            <a:endParaRPr lang="it-IT" sz="3600" dirty="0"/>
          </a:p>
        </p:txBody>
      </p:sp>
    </p:spTree>
    <p:extLst>
      <p:ext uri="{BB962C8B-B14F-4D97-AF65-F5344CB8AC3E}">
        <p14:creationId xmlns:p14="http://schemas.microsoft.com/office/powerpoint/2010/main" val="3457456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2CA478-02BF-38AB-3B60-689C62483FDE}"/>
              </a:ext>
            </a:extLst>
          </p:cNvPr>
          <p:cNvSpPr>
            <a:spLocks noGrp="1"/>
          </p:cNvSpPr>
          <p:nvPr>
            <p:ph type="title"/>
          </p:nvPr>
        </p:nvSpPr>
        <p:spPr/>
        <p:txBody>
          <a:bodyPr/>
          <a:lstStyle/>
          <a:p>
            <a:r>
              <a:rPr lang="it-IT" dirty="0"/>
              <a:t>Amministratore di sostegno</a:t>
            </a:r>
          </a:p>
        </p:txBody>
      </p:sp>
      <p:sp>
        <p:nvSpPr>
          <p:cNvPr id="3" name="Segnaposto contenuto 2">
            <a:extLst>
              <a:ext uri="{FF2B5EF4-FFF2-40B4-BE49-F238E27FC236}">
                <a16:creationId xmlns:a16="http://schemas.microsoft.com/office/drawing/2014/main" id="{A8194769-AE14-8695-6640-FE58FF27F875}"/>
              </a:ext>
            </a:extLst>
          </p:cNvPr>
          <p:cNvSpPr>
            <a:spLocks noGrp="1"/>
          </p:cNvSpPr>
          <p:nvPr>
            <p:ph idx="1"/>
          </p:nvPr>
        </p:nvSpPr>
        <p:spPr/>
        <p:txBody>
          <a:bodyPr>
            <a:normAutofit/>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la legge 9 gennaio del 2004 istituisce l'amministrazione di sostegno. </a:t>
            </a:r>
            <a:r>
              <a:rPr lang="it-IT" dirty="0">
                <a:latin typeface="Aptos" panose="020B0004020202020204" pitchFamily="34" charset="0"/>
                <a:ea typeface="Aptos" panose="020B0004020202020204" pitchFamily="34" charset="0"/>
                <a:cs typeface="Times New Roman" panose="02020603050405020304" pitchFamily="18" charset="0"/>
              </a:rPr>
              <a:t>L</a:t>
            </a:r>
            <a:r>
              <a:rPr lang="it-IT" sz="2800" dirty="0">
                <a:effectLst/>
                <a:latin typeface="Aptos" panose="020B0004020202020204" pitchFamily="34" charset="0"/>
                <a:ea typeface="Aptos" panose="020B0004020202020204" pitchFamily="34" charset="0"/>
                <a:cs typeface="Times New Roman" panose="02020603050405020304" pitchFamily="18" charset="0"/>
              </a:rPr>
              <a:t>a persona che per effetto di un infermità di una menomazione fisica o psichica si trova nell'impossibilità, anche parziale e temporanea, di provvedere ai propri interessi può essere assistita da un amministratore di sostegno. </a:t>
            </a:r>
            <a:r>
              <a:rPr lang="it-IT" sz="2800" i="1" dirty="0">
                <a:effectLst/>
                <a:latin typeface="Aptos" panose="020B0004020202020204" pitchFamily="34" charset="0"/>
                <a:ea typeface="Aptos" panose="020B0004020202020204" pitchFamily="34" charset="0"/>
                <a:cs typeface="Times New Roman" panose="02020603050405020304" pitchFamily="18" charset="0"/>
              </a:rPr>
              <a:t>I</a:t>
            </a:r>
            <a:r>
              <a:rPr lang="it-IT" sz="2800" dirty="0">
                <a:effectLst/>
                <a:latin typeface="Aptos" panose="020B0004020202020204" pitchFamily="34" charset="0"/>
                <a:ea typeface="Aptos" panose="020B0004020202020204" pitchFamily="34" charset="0"/>
                <a:cs typeface="Times New Roman" panose="02020603050405020304" pitchFamily="18" charset="0"/>
              </a:rPr>
              <a:t>l ricorso all'amministratore di sostegno può essere proposto dallo stesso beneficiario. </a:t>
            </a:r>
            <a:r>
              <a:rPr lang="it-IT" dirty="0">
                <a:latin typeface="Aptos" panose="020B0004020202020204" pitchFamily="34" charset="0"/>
                <a:ea typeface="Aptos" panose="020B0004020202020204" pitchFamily="34" charset="0"/>
                <a:cs typeface="Times New Roman" panose="02020603050405020304" pitchFamily="18" charset="0"/>
              </a:rPr>
              <a:t>I</a:t>
            </a:r>
            <a:r>
              <a:rPr lang="it-IT" sz="2800" dirty="0">
                <a:effectLst/>
                <a:latin typeface="Aptos" panose="020B0004020202020204" pitchFamily="34" charset="0"/>
                <a:ea typeface="Aptos" panose="020B0004020202020204" pitchFamily="34" charset="0"/>
                <a:cs typeface="Times New Roman" panose="02020603050405020304" pitchFamily="18" charset="0"/>
              </a:rPr>
              <a:t>l beneficiario conserva la capacità di agire per tutti gli atti </a:t>
            </a:r>
            <a:r>
              <a:rPr lang="it-IT" dirty="0">
                <a:latin typeface="Aptos" panose="020B0004020202020204" pitchFamily="34" charset="0"/>
                <a:ea typeface="Aptos" panose="020B0004020202020204" pitchFamily="34" charset="0"/>
                <a:cs typeface="Times New Roman" panose="02020603050405020304" pitchFamily="18" charset="0"/>
              </a:rPr>
              <a:t>necessari a soddisfare le esigenze della vita quotidiana. L’amministratore subentra per la gestione di atti superiori all’ordinario difendendo quindi il soggetto dal rischio di truffe o di circonvenzione.</a:t>
            </a:r>
            <a:endParaRPr lang="it-IT" dirty="0"/>
          </a:p>
          <a:p>
            <a:endParaRPr lang="it-IT" dirty="0"/>
          </a:p>
        </p:txBody>
      </p:sp>
    </p:spTree>
    <p:extLst>
      <p:ext uri="{BB962C8B-B14F-4D97-AF65-F5344CB8AC3E}">
        <p14:creationId xmlns:p14="http://schemas.microsoft.com/office/powerpoint/2010/main" val="1957288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1E3D1-EBEB-A849-F9DE-1BF231B4B2AB}"/>
              </a:ext>
            </a:extLst>
          </p:cNvPr>
          <p:cNvSpPr>
            <a:spLocks noGrp="1"/>
          </p:cNvSpPr>
          <p:nvPr>
            <p:ph type="title"/>
          </p:nvPr>
        </p:nvSpPr>
        <p:spPr/>
        <p:txBody>
          <a:bodyPr/>
          <a:lstStyle/>
          <a:p>
            <a:r>
              <a:rPr lang="it-IT" dirty="0"/>
              <a:t>LA TUTELA DELLA SALUTE NELLA COSTITUZIONE</a:t>
            </a:r>
          </a:p>
        </p:txBody>
      </p:sp>
      <p:sp>
        <p:nvSpPr>
          <p:cNvPr id="3" name="Segnaposto contenuto 2">
            <a:extLst>
              <a:ext uri="{FF2B5EF4-FFF2-40B4-BE49-F238E27FC236}">
                <a16:creationId xmlns:a16="http://schemas.microsoft.com/office/drawing/2014/main" id="{E851DAC3-597D-5481-B4EE-9725FC56982C}"/>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l'articolo 32 della costituzione dice che la Repubblica tutela la salute come fondamentale diritto dell'individuo e interesse della collettività e garantisce cure gratuite agli indigenti nessuno può essere obbligato ad un determinato trattamento sanitario se non per disposizione di legge. </a:t>
            </a:r>
            <a:r>
              <a:rPr lang="it-IT" sz="3600" dirty="0">
                <a:latin typeface="Aptos" panose="020B0004020202020204" pitchFamily="34" charset="0"/>
                <a:ea typeface="Aptos" panose="020B0004020202020204" pitchFamily="34" charset="0"/>
                <a:cs typeface="Times New Roman" panose="02020603050405020304" pitchFamily="18" charset="0"/>
              </a:rPr>
              <a:t>L</a:t>
            </a:r>
            <a:r>
              <a:rPr lang="it-IT" sz="3600" dirty="0">
                <a:effectLst/>
                <a:latin typeface="Aptos" panose="020B0004020202020204" pitchFamily="34" charset="0"/>
                <a:ea typeface="Aptos" panose="020B0004020202020204" pitchFamily="34" charset="0"/>
                <a:cs typeface="Times New Roman" panose="02020603050405020304" pitchFamily="18" charset="0"/>
              </a:rPr>
              <a:t>a legge non può imporre e violare i limiti imposti dal rispetto della persona umana.</a:t>
            </a:r>
          </a:p>
        </p:txBody>
      </p:sp>
    </p:spTree>
    <p:extLst>
      <p:ext uri="{BB962C8B-B14F-4D97-AF65-F5344CB8AC3E}">
        <p14:creationId xmlns:p14="http://schemas.microsoft.com/office/powerpoint/2010/main" val="4290272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3CE156-2A42-7BE2-A6C2-CFB54C53730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86C7EDF-FAE3-5D0C-B42D-825CFA04CC9E}"/>
              </a:ext>
            </a:extLst>
          </p:cNvPr>
          <p:cNvSpPr>
            <a:spLocks noGrp="1"/>
          </p:cNvSpPr>
          <p:nvPr>
            <p:ph idx="1"/>
          </p:nvPr>
        </p:nvSpPr>
        <p:spPr/>
        <p:txBody>
          <a:bodyPr>
            <a:normAutofit/>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 Il consenso della persona di meno di 14 anni è sempre e comunque non valido, il consenso della persona al di sotto dei diciott'anni non è valido, con le seguenti eccezioni interruzione volontaria di gravidanza da parte di una persona di meno di 1</a:t>
            </a:r>
            <a:r>
              <a:rPr lang="it-IT" dirty="0">
                <a:latin typeface="Aptos" panose="020B0004020202020204" pitchFamily="34" charset="0"/>
                <a:ea typeface="Aptos" panose="020B0004020202020204" pitchFamily="34" charset="0"/>
                <a:cs typeface="Times New Roman" panose="02020603050405020304" pitchFamily="18" charset="0"/>
              </a:rPr>
              <a:t>8</a:t>
            </a:r>
            <a:r>
              <a:rPr lang="it-IT" sz="2800" dirty="0">
                <a:effectLst/>
                <a:latin typeface="Aptos" panose="020B0004020202020204" pitchFamily="34" charset="0"/>
                <a:ea typeface="Aptos" panose="020B0004020202020204" pitchFamily="34" charset="0"/>
                <a:cs typeface="Times New Roman" panose="02020603050405020304" pitchFamily="18" charset="0"/>
              </a:rPr>
              <a:t> anni, affidamento e adozione di una persona al di sotto dei 18 anni, minore ammesso a contrarre matrimonio,  può non essere valido il consenso dato da intossicata da alcol o </a:t>
            </a:r>
            <a:r>
              <a:rPr lang="it-IT" dirty="0">
                <a:latin typeface="Aptos" panose="020B0004020202020204" pitchFamily="34" charset="0"/>
                <a:ea typeface="Aptos" panose="020B0004020202020204" pitchFamily="34" charset="0"/>
                <a:cs typeface="Times New Roman" panose="02020603050405020304" pitchFamily="18" charset="0"/>
              </a:rPr>
              <a:t>da </a:t>
            </a:r>
            <a:r>
              <a:rPr lang="it-IT" sz="2800" dirty="0">
                <a:effectLst/>
                <a:latin typeface="Aptos" panose="020B0004020202020204" pitchFamily="34" charset="0"/>
                <a:ea typeface="Aptos" panose="020B0004020202020204" pitchFamily="34" charset="0"/>
                <a:cs typeface="Times New Roman" panose="02020603050405020304" pitchFamily="18" charset="0"/>
              </a:rPr>
              <a:t>persona malata di mente. </a:t>
            </a:r>
            <a:endParaRPr lang="it-IT" dirty="0"/>
          </a:p>
        </p:txBody>
      </p:sp>
    </p:spTree>
    <p:extLst>
      <p:ext uri="{BB962C8B-B14F-4D97-AF65-F5344CB8AC3E}">
        <p14:creationId xmlns:p14="http://schemas.microsoft.com/office/powerpoint/2010/main" val="4289665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B8BF74-31BB-44D2-1CAB-CB55289010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F66446-0604-FDFD-E54F-8150687A4567}"/>
              </a:ext>
            </a:extLst>
          </p:cNvPr>
          <p:cNvSpPr>
            <a:spLocks noGrp="1"/>
          </p:cNvSpPr>
          <p:nvPr>
            <p:ph idx="1"/>
          </p:nvPr>
        </p:nvSpPr>
        <p:spPr/>
        <p:txBody>
          <a:bodyPr>
            <a:normAutofit/>
          </a:bodyPr>
          <a:lstStyle/>
          <a:p>
            <a:r>
              <a:rPr lang="it-IT" sz="4000" dirty="0">
                <a:latin typeface="Aptos" panose="020B0004020202020204" pitchFamily="34" charset="0"/>
                <a:ea typeface="Aptos" panose="020B0004020202020204" pitchFamily="34" charset="0"/>
                <a:cs typeface="Times New Roman" panose="02020603050405020304" pitchFamily="18" charset="0"/>
              </a:rPr>
              <a:t>N</a:t>
            </a:r>
            <a:r>
              <a:rPr lang="it-IT" sz="4000" dirty="0">
                <a:effectLst/>
                <a:latin typeface="Aptos" panose="020B0004020202020204" pitchFamily="34" charset="0"/>
                <a:ea typeface="Aptos" panose="020B0004020202020204" pitchFamily="34" charset="0"/>
                <a:cs typeface="Times New Roman" panose="02020603050405020304" pitchFamily="18" charset="0"/>
              </a:rPr>
              <a:t>el rapporto tra terapeuta e paziente, il terapeuta deve informare il paziente sulle caratteristiche della terapia per la quale deve avere consenso informato, il malato può consentire o meno alla prestazione. </a:t>
            </a:r>
            <a:r>
              <a:rPr lang="it-IT" sz="4000" dirty="0">
                <a:latin typeface="Aptos" panose="020B0004020202020204" pitchFamily="34" charset="0"/>
                <a:ea typeface="Aptos" panose="020B0004020202020204" pitchFamily="34" charset="0"/>
                <a:cs typeface="Times New Roman" panose="02020603050405020304" pitchFamily="18" charset="0"/>
              </a:rPr>
              <a:t>I</a:t>
            </a:r>
            <a:r>
              <a:rPr lang="it-IT" sz="4000" dirty="0">
                <a:effectLst/>
                <a:latin typeface="Aptos" panose="020B0004020202020204" pitchFamily="34" charset="0"/>
                <a:ea typeface="Aptos" panose="020B0004020202020204" pitchFamily="34" charset="0"/>
                <a:cs typeface="Times New Roman" panose="02020603050405020304" pitchFamily="18" charset="0"/>
              </a:rPr>
              <a:t>l consenso non è necessario solo in casi urgenti</a:t>
            </a:r>
            <a:endParaRPr lang="it-IT" sz="4000" dirty="0"/>
          </a:p>
        </p:txBody>
      </p:sp>
    </p:spTree>
    <p:extLst>
      <p:ext uri="{BB962C8B-B14F-4D97-AF65-F5344CB8AC3E}">
        <p14:creationId xmlns:p14="http://schemas.microsoft.com/office/powerpoint/2010/main" val="2849692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D467D9-85C0-6287-8DAE-877058C5EB7C}"/>
              </a:ext>
            </a:extLst>
          </p:cNvPr>
          <p:cNvSpPr>
            <a:spLocks noGrp="1"/>
          </p:cNvSpPr>
          <p:nvPr>
            <p:ph type="title"/>
          </p:nvPr>
        </p:nvSpPr>
        <p:spPr/>
        <p:txBody>
          <a:bodyPr/>
          <a:lstStyle/>
          <a:p>
            <a:r>
              <a:rPr lang="it-IT" dirty="0"/>
              <a:t>TSO trattamento sanitario obbligatorio</a:t>
            </a:r>
          </a:p>
        </p:txBody>
      </p:sp>
      <p:sp>
        <p:nvSpPr>
          <p:cNvPr id="3" name="Segnaposto contenuto 2">
            <a:extLst>
              <a:ext uri="{FF2B5EF4-FFF2-40B4-BE49-F238E27FC236}">
                <a16:creationId xmlns:a16="http://schemas.microsoft.com/office/drawing/2014/main" id="{43EAAEE4-345A-85E3-A84A-27CD3896B7AD}"/>
              </a:ext>
            </a:extLst>
          </p:cNvPr>
          <p:cNvSpPr>
            <a:spLocks noGrp="1"/>
          </p:cNvSpPr>
          <p:nvPr>
            <p:ph idx="1"/>
          </p:nvPr>
        </p:nvSpPr>
        <p:spPr/>
        <p:txBody>
          <a:bodyPr>
            <a:normAutofit/>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il trattamento sanitario obbligatorio è previsto dalla legge nei seguenti casi: malattie veneree in fase contagiosa, malattie infettive diffusive, vaccinazioni obbligatorie, trattamenti sanitari imposti ai lavoratori in caso di infortunio sul lavoro o malattie professionali, trattamenti medico chirurgici in caso di infermità con invalidità pensionabile, accertamenti </a:t>
            </a:r>
            <a:r>
              <a:rPr lang="it-IT" dirty="0">
                <a:latin typeface="Aptos" panose="020B0004020202020204" pitchFamily="34" charset="0"/>
                <a:ea typeface="Aptos" panose="020B0004020202020204" pitchFamily="34" charset="0"/>
                <a:cs typeface="Times New Roman" panose="02020603050405020304" pitchFamily="18" charset="0"/>
              </a:rPr>
              <a:t>di</a:t>
            </a:r>
            <a:r>
              <a:rPr lang="it-IT" sz="2800" dirty="0">
                <a:effectLst/>
                <a:latin typeface="Aptos" panose="020B0004020202020204" pitchFamily="34" charset="0"/>
                <a:ea typeface="Aptos" panose="020B0004020202020204" pitchFamily="34" charset="0"/>
                <a:cs typeface="Times New Roman" panose="02020603050405020304" pitchFamily="18" charset="0"/>
              </a:rPr>
              <a:t> assenza di tossicodipendenza per lavoratori destinati a mansioni che comportano sicurezza e la salute di terzi </a:t>
            </a:r>
          </a:p>
          <a:p>
            <a:endParaRPr lang="it-IT" dirty="0"/>
          </a:p>
        </p:txBody>
      </p:sp>
    </p:spTree>
    <p:extLst>
      <p:ext uri="{BB962C8B-B14F-4D97-AF65-F5344CB8AC3E}">
        <p14:creationId xmlns:p14="http://schemas.microsoft.com/office/powerpoint/2010/main" val="3469055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7FC05F-24F9-A283-9414-E581C13743B6}"/>
              </a:ext>
            </a:extLst>
          </p:cNvPr>
          <p:cNvSpPr>
            <a:spLocks noGrp="1"/>
          </p:cNvSpPr>
          <p:nvPr>
            <p:ph type="title"/>
          </p:nvPr>
        </p:nvSpPr>
        <p:spPr/>
        <p:txBody>
          <a:bodyPr/>
          <a:lstStyle/>
          <a:p>
            <a:r>
              <a:rPr lang="it-IT" dirty="0"/>
              <a:t>TSO con malattie mentali</a:t>
            </a:r>
          </a:p>
        </p:txBody>
      </p:sp>
      <p:sp>
        <p:nvSpPr>
          <p:cNvPr id="3" name="Segnaposto contenuto 2">
            <a:extLst>
              <a:ext uri="{FF2B5EF4-FFF2-40B4-BE49-F238E27FC236}">
                <a16:creationId xmlns:a16="http://schemas.microsoft.com/office/drawing/2014/main" id="{A55AC4DC-F241-9526-6240-825BF0E4EC96}"/>
              </a:ext>
            </a:extLst>
          </p:cNvPr>
          <p:cNvSpPr>
            <a:spLocks noGrp="1"/>
          </p:cNvSpPr>
          <p:nvPr>
            <p:ph idx="1"/>
          </p:nvPr>
        </p:nvSpPr>
        <p:spPr/>
        <p:txBody>
          <a:bodyPr>
            <a:normAutofit lnSpcReduction="10000"/>
          </a:bodyPr>
          <a:lstStyle/>
          <a:p>
            <a:pPr marL="0" indent="0">
              <a:buNone/>
            </a:pPr>
            <a:r>
              <a:rPr lang="it-IT" sz="2800" dirty="0">
                <a:effectLst/>
                <a:latin typeface="Aptos" panose="020B0004020202020204" pitchFamily="34" charset="0"/>
                <a:ea typeface="Aptos" panose="020B0004020202020204" pitchFamily="34" charset="0"/>
                <a:cs typeface="Times New Roman" panose="02020603050405020304" pitchFamily="18" charset="0"/>
              </a:rPr>
              <a:t> </a:t>
            </a:r>
            <a:r>
              <a:rPr lang="it-IT" sz="4000" dirty="0">
                <a:effectLst/>
                <a:latin typeface="Aptos" panose="020B0004020202020204" pitchFamily="34" charset="0"/>
                <a:ea typeface="Aptos" panose="020B0004020202020204" pitchFamily="34" charset="0"/>
                <a:cs typeface="Times New Roman" panose="02020603050405020304" pitchFamily="18" charset="0"/>
              </a:rPr>
              <a:t>il trattamento sanitario obbligatorio ospedaliero deve essere sempre accompagnato da iniziative volte assicurare il consenso e la partecipazione di chi vi è obbligato. Il TSO deve essere circoscritto all'urgenza, è limitato allo stretto necessario per proporre un trattamento sanitario obbligato ospedaliero</a:t>
            </a:r>
            <a:endParaRPr lang="it-IT" sz="4000" dirty="0"/>
          </a:p>
          <a:p>
            <a:endParaRPr lang="it-IT" dirty="0"/>
          </a:p>
        </p:txBody>
      </p:sp>
    </p:spTree>
    <p:extLst>
      <p:ext uri="{BB962C8B-B14F-4D97-AF65-F5344CB8AC3E}">
        <p14:creationId xmlns:p14="http://schemas.microsoft.com/office/powerpoint/2010/main" val="760936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87F8980C-102B-3CD3-A947-0B53BD33C40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59F6FD-EFE7-A8F1-BC9E-12771D478E31}"/>
              </a:ext>
            </a:extLst>
          </p:cNvPr>
          <p:cNvSpPr>
            <a:spLocks noGrp="1"/>
          </p:cNvSpPr>
          <p:nvPr>
            <p:ph type="title"/>
          </p:nvPr>
        </p:nvSpPr>
        <p:spPr/>
        <p:txBody>
          <a:bodyPr/>
          <a:lstStyle/>
          <a:p>
            <a:r>
              <a:rPr lang="it-IT" dirty="0"/>
              <a:t>TSO con malattie mentali: modalità</a:t>
            </a:r>
          </a:p>
        </p:txBody>
      </p:sp>
      <p:sp>
        <p:nvSpPr>
          <p:cNvPr id="3" name="Segnaposto contenuto 2">
            <a:extLst>
              <a:ext uri="{FF2B5EF4-FFF2-40B4-BE49-F238E27FC236}">
                <a16:creationId xmlns:a16="http://schemas.microsoft.com/office/drawing/2014/main" id="{E298F87F-70F7-5ABD-0B2D-A14A66DAD18F}"/>
              </a:ext>
            </a:extLst>
          </p:cNvPr>
          <p:cNvSpPr>
            <a:spLocks noGrp="1"/>
          </p:cNvSpPr>
          <p:nvPr>
            <p:ph idx="1"/>
          </p:nvPr>
        </p:nvSpPr>
        <p:spPr/>
        <p:txBody>
          <a:bodyPr>
            <a:noAutofit/>
          </a:bodyPr>
          <a:lstStyle/>
          <a:p>
            <a:r>
              <a:rPr lang="it-IT" sz="3600" dirty="0">
                <a:latin typeface="Aptos" panose="020B0004020202020204" pitchFamily="34" charset="0"/>
                <a:ea typeface="Aptos" panose="020B0004020202020204" pitchFamily="34" charset="0"/>
                <a:cs typeface="Times New Roman" panose="02020603050405020304" pitchFamily="18" charset="0"/>
              </a:rPr>
              <a:t>Per proporre un TSO</a:t>
            </a:r>
            <a:r>
              <a:rPr lang="it-IT" sz="3600" dirty="0">
                <a:effectLst/>
                <a:latin typeface="Aptos" panose="020B0004020202020204" pitchFamily="34" charset="0"/>
                <a:ea typeface="Aptos" panose="020B0004020202020204" pitchFamily="34" charset="0"/>
                <a:cs typeface="Times New Roman" panose="02020603050405020304" pitchFamily="18" charset="0"/>
              </a:rPr>
              <a:t> occorrono alterazioni psichiche molto gravi, tali da richiedere intervento terapeutico urgente. Occorre il rifiuto dell'intervento da parte dell'infermo. Devono non esserci condizioni che consentano di adottare tempestive e idonee misure sanitarie extraospedaliere. </a:t>
            </a:r>
            <a:endParaRPr lang="it-IT" sz="3600" dirty="0"/>
          </a:p>
        </p:txBody>
      </p:sp>
    </p:spTree>
    <p:extLst>
      <p:ext uri="{BB962C8B-B14F-4D97-AF65-F5344CB8AC3E}">
        <p14:creationId xmlns:p14="http://schemas.microsoft.com/office/powerpoint/2010/main" val="3092315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7EA542-A827-C25B-2F43-F7DB3F81134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FBAEAF9-02C2-C7EF-D110-140B61EDAC1E}"/>
              </a:ext>
            </a:extLst>
          </p:cNvPr>
          <p:cNvSpPr>
            <a:spLocks noGrp="1"/>
          </p:cNvSpPr>
          <p:nvPr>
            <p:ph idx="1"/>
          </p:nvPr>
        </p:nvSpPr>
        <p:spPr/>
        <p:txBody>
          <a:bodyPr>
            <a:noAutofit/>
          </a:bodyPr>
          <a:lstStyle/>
          <a:p>
            <a:r>
              <a:rPr lang="it-IT" dirty="0">
                <a:effectLst/>
                <a:latin typeface="Times New Roman" panose="02020603050405020304" pitchFamily="18" charset="0"/>
                <a:ea typeface="Aptos" panose="020B0004020202020204" pitchFamily="34" charset="0"/>
                <a:cs typeface="Times New Roman" panose="02020603050405020304" pitchFamily="18" charset="0"/>
              </a:rPr>
              <a:t>la legge Giolitti del 1904 conteneva disposizioni sui manicomi e sugli alienati, per incredibile che sembri, è stata in vigore senza modifiche fino alla legge Mariotti del 1968 che prevedeva delle forme di assistenza psichiatrica modificata poi dalla legge 180 del 1978 detta anche legge Basaglia  di cui tratteremo</a:t>
            </a:r>
          </a:p>
          <a:p>
            <a:r>
              <a:rPr lang="it-IT" dirty="0">
                <a:effectLst/>
                <a:latin typeface="Times New Roman" panose="02020603050405020304" pitchFamily="18" charset="0"/>
                <a:ea typeface="Aptos" panose="020B0004020202020204" pitchFamily="34" charset="0"/>
                <a:cs typeface="Times New Roman" panose="02020603050405020304" pitchFamily="18" charset="0"/>
              </a:rPr>
              <a:t> secondo la legge Giolitti del 1904 l'internamento era obbligatorio per malati pericolosi per sé per gli altri o di pubblico scandalo. </a:t>
            </a:r>
            <a:r>
              <a:rPr lang="it-IT" dirty="0">
                <a:latin typeface="Times New Roman" panose="02020603050405020304" pitchFamily="18" charset="0"/>
                <a:ea typeface="Aptos" panose="020B0004020202020204" pitchFamily="34" charset="0"/>
                <a:cs typeface="Times New Roman" panose="02020603050405020304" pitchFamily="18" charset="0"/>
              </a:rPr>
              <a:t>L</a:t>
            </a:r>
            <a:r>
              <a:rPr lang="it-IT" dirty="0">
                <a:effectLst/>
                <a:latin typeface="Times New Roman" panose="02020603050405020304" pitchFamily="18" charset="0"/>
                <a:ea typeface="Aptos" panose="020B0004020202020204" pitchFamily="34" charset="0"/>
                <a:cs typeface="Times New Roman" panose="02020603050405020304" pitchFamily="18" charset="0"/>
              </a:rPr>
              <a:t>'internamento poteva avvenire su richiesta dei parenti con provvedimento del giudice. </a:t>
            </a:r>
          </a:p>
        </p:txBody>
      </p:sp>
    </p:spTree>
    <p:extLst>
      <p:ext uri="{BB962C8B-B14F-4D97-AF65-F5344CB8AC3E}">
        <p14:creationId xmlns:p14="http://schemas.microsoft.com/office/powerpoint/2010/main" val="1749822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CE5CD-ECAD-DDBD-A8EB-69E2A1CB9D2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06D848E-C7A5-B55E-88AD-EDA8DACF8877}"/>
              </a:ext>
            </a:extLst>
          </p:cNvPr>
          <p:cNvSpPr>
            <a:spLocks noGrp="1"/>
          </p:cNvSpPr>
          <p:nvPr>
            <p:ph idx="1"/>
          </p:nvPr>
        </p:nvSpPr>
        <p:spPr/>
        <p:txBody>
          <a:bodyPr>
            <a:normAutofit fontScale="92500"/>
          </a:bodyPr>
          <a:lstStyle/>
          <a:p>
            <a:r>
              <a:rPr lang="it-IT" dirty="0">
                <a:latin typeface="Aptos" panose="020B0004020202020204" pitchFamily="34" charset="0"/>
                <a:ea typeface="Aptos" panose="020B0004020202020204" pitchFamily="34" charset="0"/>
                <a:cs typeface="Times New Roman" panose="02020603050405020304" pitchFamily="18" charset="0"/>
              </a:rPr>
              <a:t>I</a:t>
            </a:r>
            <a:r>
              <a:rPr lang="it-IT" dirty="0">
                <a:effectLst/>
                <a:latin typeface="Aptos" panose="020B0004020202020204" pitchFamily="34" charset="0"/>
                <a:ea typeface="Aptos" panose="020B0004020202020204" pitchFamily="34" charset="0"/>
                <a:cs typeface="Times New Roman" panose="02020603050405020304" pitchFamily="18" charset="0"/>
              </a:rPr>
              <a:t>l TSO deve essere effettuato presso gli SPDC, I servizi diagnosi e cura psichiatrica. </a:t>
            </a:r>
          </a:p>
          <a:p>
            <a:r>
              <a:rPr lang="it-IT" dirty="0">
                <a:effectLst/>
                <a:latin typeface="Aptos" panose="020B0004020202020204" pitchFamily="34" charset="0"/>
                <a:ea typeface="Aptos" panose="020B0004020202020204" pitchFamily="34" charset="0"/>
                <a:cs typeface="Times New Roman" panose="02020603050405020304" pitchFamily="18" charset="0"/>
              </a:rPr>
              <a:t>Tale internamento vale al massimo per 7 giorni. </a:t>
            </a:r>
            <a:r>
              <a:rPr lang="it-IT" dirty="0">
                <a:latin typeface="Aptos" panose="020B0004020202020204" pitchFamily="34" charset="0"/>
                <a:ea typeface="Aptos" panose="020B0004020202020204" pitchFamily="34" charset="0"/>
                <a:cs typeface="Times New Roman" panose="02020603050405020304" pitchFamily="18" charset="0"/>
              </a:rPr>
              <a:t>O</a:t>
            </a:r>
            <a:r>
              <a:rPr lang="it-IT" dirty="0">
                <a:effectLst/>
                <a:latin typeface="Aptos" panose="020B0004020202020204" pitchFamily="34" charset="0"/>
                <a:ea typeface="Aptos" panose="020B0004020202020204" pitchFamily="34" charset="0"/>
                <a:cs typeface="Times New Roman" panose="02020603050405020304" pitchFamily="18" charset="0"/>
              </a:rPr>
              <a:t>ltre i 7 giorni il primario può formulare una proposta motivata di proroga al sindaco.</a:t>
            </a:r>
          </a:p>
          <a:p>
            <a:r>
              <a:rPr lang="it-IT" dirty="0">
                <a:effectLst/>
                <a:latin typeface="Aptos" panose="020B0004020202020204" pitchFamily="34" charset="0"/>
                <a:ea typeface="Aptos" panose="020B0004020202020204" pitchFamily="34" charset="0"/>
                <a:cs typeface="Times New Roman" panose="02020603050405020304" pitchFamily="18" charset="0"/>
              </a:rPr>
              <a:t> </a:t>
            </a:r>
            <a:r>
              <a:rPr lang="it-IT" dirty="0">
                <a:latin typeface="Aptos" panose="020B0004020202020204" pitchFamily="34" charset="0"/>
                <a:ea typeface="Aptos" panose="020B0004020202020204" pitchFamily="34" charset="0"/>
                <a:cs typeface="Times New Roman" panose="02020603050405020304" pitchFamily="18" charset="0"/>
              </a:rPr>
              <a:t>C</a:t>
            </a:r>
            <a:r>
              <a:rPr lang="it-IT" dirty="0">
                <a:effectLst/>
                <a:latin typeface="Aptos" panose="020B0004020202020204" pitchFamily="34" charset="0"/>
                <a:ea typeface="Aptos" panose="020B0004020202020204" pitchFamily="34" charset="0"/>
                <a:cs typeface="Times New Roman" panose="02020603050405020304" pitchFamily="18" charset="0"/>
              </a:rPr>
              <a:t>hiunque può chiedere la revoca o la modifica del provvedimento al sindaco. </a:t>
            </a:r>
            <a:r>
              <a:rPr lang="it-IT" dirty="0">
                <a:latin typeface="Aptos" panose="020B0004020202020204" pitchFamily="34" charset="0"/>
                <a:ea typeface="Aptos" panose="020B0004020202020204" pitchFamily="34" charset="0"/>
                <a:cs typeface="Times New Roman" panose="02020603050405020304" pitchFamily="18" charset="0"/>
              </a:rPr>
              <a:t>C</a:t>
            </a:r>
            <a:r>
              <a:rPr lang="it-IT" dirty="0">
                <a:effectLst/>
                <a:latin typeface="Aptos" panose="020B0004020202020204" pitchFamily="34" charset="0"/>
                <a:ea typeface="Aptos" panose="020B0004020202020204" pitchFamily="34" charset="0"/>
                <a:cs typeface="Times New Roman" panose="02020603050405020304" pitchFamily="18" charset="0"/>
              </a:rPr>
              <a:t>hiunque può far ricorso al tribunale contro il provvedimento.</a:t>
            </a:r>
          </a:p>
          <a:p>
            <a:r>
              <a:rPr lang="it-IT" dirty="0">
                <a:effectLst/>
                <a:latin typeface="Aptos" panose="020B0004020202020204" pitchFamily="34" charset="0"/>
                <a:ea typeface="Aptos" panose="020B0004020202020204" pitchFamily="34" charset="0"/>
                <a:cs typeface="Times New Roman" panose="02020603050405020304" pitchFamily="18" charset="0"/>
              </a:rPr>
              <a:t> </a:t>
            </a:r>
            <a:r>
              <a:rPr lang="it-IT" dirty="0">
                <a:latin typeface="Aptos" panose="020B0004020202020204" pitchFamily="34" charset="0"/>
                <a:ea typeface="Aptos" panose="020B0004020202020204" pitchFamily="34" charset="0"/>
                <a:cs typeface="Times New Roman" panose="02020603050405020304" pitchFamily="18" charset="0"/>
              </a:rPr>
              <a:t>L</a:t>
            </a:r>
            <a:r>
              <a:rPr lang="it-IT" dirty="0">
                <a:effectLst/>
                <a:latin typeface="Aptos" panose="020B0004020202020204" pitchFamily="34" charset="0"/>
                <a:ea typeface="Aptos" panose="020B0004020202020204" pitchFamily="34" charset="0"/>
                <a:cs typeface="Times New Roman" panose="02020603050405020304" pitchFamily="18" charset="0"/>
              </a:rPr>
              <a:t>a persona malata può comunicare con chi ritiene opportuno. </a:t>
            </a:r>
            <a:r>
              <a:rPr lang="it-IT" dirty="0">
                <a:latin typeface="Aptos" panose="020B0004020202020204" pitchFamily="34" charset="0"/>
                <a:ea typeface="Aptos" panose="020B0004020202020204" pitchFamily="34" charset="0"/>
                <a:cs typeface="Times New Roman" panose="02020603050405020304" pitchFamily="18" charset="0"/>
              </a:rPr>
              <a:t>C</a:t>
            </a:r>
            <a:r>
              <a:rPr lang="it-IT" dirty="0">
                <a:effectLst/>
                <a:latin typeface="Aptos" panose="020B0004020202020204" pitchFamily="34" charset="0"/>
                <a:ea typeface="Aptos" panose="020B0004020202020204" pitchFamily="34" charset="0"/>
                <a:cs typeface="Times New Roman" panose="02020603050405020304" pitchFamily="18" charset="0"/>
              </a:rPr>
              <a:t>hi è sottoposto al  TSO può far ricorso contro il provvedimento del giudice tutelare. </a:t>
            </a:r>
            <a:r>
              <a:rPr lang="it-IT" dirty="0">
                <a:latin typeface="Aptos" panose="020B0004020202020204" pitchFamily="34" charset="0"/>
                <a:ea typeface="Aptos" panose="020B0004020202020204" pitchFamily="34" charset="0"/>
                <a:cs typeface="Times New Roman" panose="02020603050405020304" pitchFamily="18" charset="0"/>
              </a:rPr>
              <a:t>I</a:t>
            </a:r>
            <a:r>
              <a:rPr lang="it-IT" dirty="0">
                <a:effectLst/>
                <a:latin typeface="Aptos" panose="020B0004020202020204" pitchFamily="34" charset="0"/>
                <a:ea typeface="Aptos" panose="020B0004020202020204" pitchFamily="34" charset="0"/>
                <a:cs typeface="Times New Roman" panose="02020603050405020304" pitchFamily="18" charset="0"/>
              </a:rPr>
              <a:t>n caso di urgenza il giudice tutelare può nominare un tutore provvisorio</a:t>
            </a:r>
            <a:endParaRPr lang="it-IT" dirty="0"/>
          </a:p>
        </p:txBody>
      </p:sp>
    </p:spTree>
    <p:extLst>
      <p:ext uri="{BB962C8B-B14F-4D97-AF65-F5344CB8AC3E}">
        <p14:creationId xmlns:p14="http://schemas.microsoft.com/office/powerpoint/2010/main" val="4051117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2FD3C-D784-0A5B-F71B-994DD02AE2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3521ABD-0B29-F3C8-70E9-FFFF916992F5}"/>
              </a:ext>
            </a:extLst>
          </p:cNvPr>
          <p:cNvSpPr>
            <a:spLocks noGrp="1"/>
          </p:cNvSpPr>
          <p:nvPr>
            <p:ph idx="1"/>
          </p:nvPr>
        </p:nvSpPr>
        <p:spPr/>
        <p:txBody>
          <a:bodyPr/>
          <a:lstStyle/>
          <a:p>
            <a:r>
              <a:rPr lang="it-IT" sz="4000" dirty="0">
                <a:latin typeface="Aptos" panose="020B0004020202020204" pitchFamily="34" charset="0"/>
                <a:ea typeface="Aptos" panose="020B0004020202020204" pitchFamily="34" charset="0"/>
                <a:cs typeface="Times New Roman" panose="02020603050405020304" pitchFamily="18" charset="0"/>
              </a:rPr>
              <a:t>D</a:t>
            </a:r>
            <a:r>
              <a:rPr lang="it-IT" sz="4000" dirty="0">
                <a:effectLst/>
                <a:latin typeface="Aptos" panose="020B0004020202020204" pitchFamily="34" charset="0"/>
                <a:ea typeface="Aptos" panose="020B0004020202020204" pitchFamily="34" charset="0"/>
                <a:cs typeface="Times New Roman" panose="02020603050405020304" pitchFamily="18" charset="0"/>
              </a:rPr>
              <a:t>urante il TSO si conserva la propria capacità elettorale. </a:t>
            </a:r>
            <a:r>
              <a:rPr lang="it-IT" sz="4000" dirty="0">
                <a:latin typeface="Aptos" panose="020B0004020202020204" pitchFamily="34" charset="0"/>
                <a:ea typeface="Aptos" panose="020B0004020202020204" pitchFamily="34" charset="0"/>
                <a:cs typeface="Times New Roman" panose="02020603050405020304" pitchFamily="18" charset="0"/>
              </a:rPr>
              <a:t>I</a:t>
            </a:r>
            <a:r>
              <a:rPr lang="it-IT" sz="4000" dirty="0">
                <a:effectLst/>
                <a:latin typeface="Aptos" panose="020B0004020202020204" pitchFamily="34" charset="0"/>
                <a:ea typeface="Aptos" panose="020B0004020202020204" pitchFamily="34" charset="0"/>
                <a:cs typeface="Times New Roman" panose="02020603050405020304" pitchFamily="18" charset="0"/>
              </a:rPr>
              <a:t>l trattamento ospedaliero sanitario può essere effettuato anche in ambito extra ospedaliero. </a:t>
            </a:r>
            <a:r>
              <a:rPr lang="it-IT" sz="4000" dirty="0">
                <a:latin typeface="Aptos" panose="020B0004020202020204" pitchFamily="34" charset="0"/>
                <a:ea typeface="Aptos" panose="020B0004020202020204" pitchFamily="34" charset="0"/>
                <a:cs typeface="Times New Roman" panose="02020603050405020304" pitchFamily="18" charset="0"/>
              </a:rPr>
              <a:t>A</a:t>
            </a:r>
            <a:r>
              <a:rPr lang="it-IT" sz="4000" dirty="0">
                <a:effectLst/>
                <a:latin typeface="Aptos" panose="020B0004020202020204" pitchFamily="34" charset="0"/>
                <a:ea typeface="Aptos" panose="020B0004020202020204" pitchFamily="34" charset="0"/>
                <a:cs typeface="Times New Roman" panose="02020603050405020304" pitchFamily="18" charset="0"/>
              </a:rPr>
              <a:t>d esempio facendo l'iter del TSO si può imporre una terapia farmacologica al paziente anche a casa sempre che ne abbia strettamente bisogno.</a:t>
            </a:r>
          </a:p>
          <a:p>
            <a:endParaRPr lang="it-IT" dirty="0"/>
          </a:p>
        </p:txBody>
      </p:sp>
    </p:spTree>
    <p:extLst>
      <p:ext uri="{BB962C8B-B14F-4D97-AF65-F5344CB8AC3E}">
        <p14:creationId xmlns:p14="http://schemas.microsoft.com/office/powerpoint/2010/main" val="3353658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4CCFE1E3-93F5-1E83-D942-797DE15164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1C881B9-339E-A918-36E2-C0C56BDC709C}"/>
              </a:ext>
            </a:extLst>
          </p:cNvPr>
          <p:cNvSpPr>
            <a:spLocks noGrp="1"/>
          </p:cNvSpPr>
          <p:nvPr>
            <p:ph type="title"/>
          </p:nvPr>
        </p:nvSpPr>
        <p:spPr/>
        <p:txBody>
          <a:bodyPr/>
          <a:lstStyle/>
          <a:p>
            <a:r>
              <a:rPr lang="it-IT" dirty="0"/>
              <a:t>ASO accertamento sanitario obbligatorio</a:t>
            </a:r>
          </a:p>
        </p:txBody>
      </p:sp>
      <p:sp>
        <p:nvSpPr>
          <p:cNvPr id="3" name="Segnaposto contenuto 2">
            <a:extLst>
              <a:ext uri="{FF2B5EF4-FFF2-40B4-BE49-F238E27FC236}">
                <a16:creationId xmlns:a16="http://schemas.microsoft.com/office/drawing/2014/main" id="{274F099C-E6FD-88ED-891B-10DE38BC6C8E}"/>
              </a:ext>
            </a:extLst>
          </p:cNvPr>
          <p:cNvSpPr>
            <a:spLocks noGrp="1"/>
          </p:cNvSpPr>
          <p:nvPr>
            <p:ph idx="1"/>
          </p:nvPr>
        </p:nvSpPr>
        <p:spPr/>
        <p:txBody>
          <a:bodyPr>
            <a:no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l'accertamento sanitario obbligato consente di valutare una situazione che altrimenti sarebbe inavvicinabile quando si sospetta la presenza di alterazioni psichiche che richiedono un intervento terapeutico urgente. </a:t>
            </a:r>
            <a:r>
              <a:rPr lang="it-IT" sz="3600" dirty="0">
                <a:latin typeface="Aptos" panose="020B0004020202020204" pitchFamily="34" charset="0"/>
                <a:ea typeface="Aptos" panose="020B0004020202020204" pitchFamily="34" charset="0"/>
                <a:cs typeface="Times New Roman" panose="02020603050405020304" pitchFamily="18" charset="0"/>
              </a:rPr>
              <a:t>L</a:t>
            </a:r>
            <a:r>
              <a:rPr lang="it-IT" sz="3600" dirty="0">
                <a:effectLst/>
                <a:latin typeface="Aptos" panose="020B0004020202020204" pitchFamily="34" charset="0"/>
                <a:ea typeface="Aptos" panose="020B0004020202020204" pitchFamily="34" charset="0"/>
                <a:cs typeface="Times New Roman" panose="02020603050405020304" pitchFamily="18" charset="0"/>
              </a:rPr>
              <a:t>'ordinanza del sindaco deve specificare il luogo in cui si deve fare l' accertamento sanitario obbligato, presso ambulatorio, domicilio del paziente, consulenza psichiatrica al pronto soccorso</a:t>
            </a:r>
            <a:endParaRPr lang="it-IT" sz="3600" dirty="0"/>
          </a:p>
        </p:txBody>
      </p:sp>
    </p:spTree>
    <p:extLst>
      <p:ext uri="{BB962C8B-B14F-4D97-AF65-F5344CB8AC3E}">
        <p14:creationId xmlns:p14="http://schemas.microsoft.com/office/powerpoint/2010/main" val="1834723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21B9D3CD-A871-48D4-D77D-944E7DE7804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7ED0C38-3290-86D9-97FB-F4EE9745DFE5}"/>
              </a:ext>
            </a:extLst>
          </p:cNvPr>
          <p:cNvSpPr>
            <a:spLocks noGrp="1"/>
          </p:cNvSpPr>
          <p:nvPr>
            <p:ph type="title"/>
          </p:nvPr>
        </p:nvSpPr>
        <p:spPr/>
        <p:txBody>
          <a:bodyPr/>
          <a:lstStyle/>
          <a:p>
            <a:r>
              <a:rPr lang="it-IT" dirty="0"/>
              <a:t>Stato di necessità</a:t>
            </a:r>
          </a:p>
        </p:txBody>
      </p:sp>
      <p:sp>
        <p:nvSpPr>
          <p:cNvPr id="3" name="Segnaposto contenuto 2">
            <a:extLst>
              <a:ext uri="{FF2B5EF4-FFF2-40B4-BE49-F238E27FC236}">
                <a16:creationId xmlns:a16="http://schemas.microsoft.com/office/drawing/2014/main" id="{959FA04D-1954-3306-E539-5FF86ACC12A0}"/>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qualora per condizioni di estrema urgenza non sia possibile effettuare un TSO in modo formalmente corretto, si ricorre allo stato di necessità. La legge dice che non è punibile chi ha commesso un fatto per essere stato costretto dalla necessità di salvare sé o altri dal pericolo attuale di un danno grave alla persona pericolo da lui non volontariamente causato né altrimenti evitabile. </a:t>
            </a:r>
            <a:endParaRPr lang="it-IT" sz="3600" dirty="0"/>
          </a:p>
        </p:txBody>
      </p:sp>
    </p:spTree>
    <p:extLst>
      <p:ext uri="{BB962C8B-B14F-4D97-AF65-F5344CB8AC3E}">
        <p14:creationId xmlns:p14="http://schemas.microsoft.com/office/powerpoint/2010/main" val="3229729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433D4B-A3E8-1D7D-F4F7-C3C1A49907C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007069F-D129-5172-DEE2-D812EFA98FDF}"/>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Tutto ciò sempre che </a:t>
            </a:r>
            <a:r>
              <a:rPr lang="it-IT" sz="3600" dirty="0">
                <a:latin typeface="Aptos" panose="020B0004020202020204" pitchFamily="34" charset="0"/>
                <a:ea typeface="Aptos" panose="020B0004020202020204" pitchFamily="34" charset="0"/>
                <a:cs typeface="Times New Roman" panose="02020603050405020304" pitchFamily="18" charset="0"/>
              </a:rPr>
              <a:t>ciò che viene</a:t>
            </a:r>
            <a:r>
              <a:rPr lang="it-IT" sz="3600" dirty="0">
                <a:effectLst/>
                <a:latin typeface="Aptos" panose="020B0004020202020204" pitchFamily="34" charset="0"/>
                <a:ea typeface="Aptos" panose="020B0004020202020204" pitchFamily="34" charset="0"/>
                <a:cs typeface="Times New Roman" panose="02020603050405020304" pitchFamily="18" charset="0"/>
              </a:rPr>
              <a:t> fatto sia proporzionale al pericolo. Applicando un trattamento di urgenza se il medico non fosse giustificato da uno stato di grave necessità potrebbero ricorrere gli estremi di violenza privata, lesioni personali e/o sequestro di persona</a:t>
            </a:r>
            <a:endParaRPr lang="it-IT" sz="3600" dirty="0"/>
          </a:p>
        </p:txBody>
      </p:sp>
    </p:spTree>
    <p:extLst>
      <p:ext uri="{BB962C8B-B14F-4D97-AF65-F5344CB8AC3E}">
        <p14:creationId xmlns:p14="http://schemas.microsoft.com/office/powerpoint/2010/main" val="3945772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E6707B4-6B92-69E9-27A9-DF5121C0339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31C3F8E-19C1-8421-DFE8-986C559CBD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CB7F06-AA41-6988-61E6-D55A73470B96}"/>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d'altra parte, se il medico non interviene in condizioni di urgenza può essere chiamato a rispondere di omissione di soccorso o di abbandono di persona incapace. </a:t>
            </a:r>
            <a:r>
              <a:rPr lang="it-IT" sz="3600" dirty="0">
                <a:latin typeface="Aptos" panose="020B0004020202020204" pitchFamily="34" charset="0"/>
                <a:ea typeface="Aptos" panose="020B0004020202020204" pitchFamily="34" charset="0"/>
                <a:cs typeface="Times New Roman" panose="02020603050405020304" pitchFamily="18" charset="0"/>
              </a:rPr>
              <a:t>S</a:t>
            </a:r>
            <a:r>
              <a:rPr lang="it-IT" sz="3600" dirty="0">
                <a:effectLst/>
                <a:latin typeface="Aptos" panose="020B0004020202020204" pitchFamily="34" charset="0"/>
                <a:ea typeface="Aptos" panose="020B0004020202020204" pitchFamily="34" charset="0"/>
                <a:cs typeface="Times New Roman" panose="02020603050405020304" pitchFamily="18" charset="0"/>
              </a:rPr>
              <a:t>e vi trovate in condizioni di urgenza, dovete sempre documentare i tentativi fatti per coinvolgere il soggetto e far emergere la sua consapevolezza circa il bisogno di salute e di ricovero volontario. </a:t>
            </a:r>
            <a:endParaRPr lang="it-IT" sz="3600" dirty="0"/>
          </a:p>
        </p:txBody>
      </p:sp>
    </p:spTree>
    <p:extLst>
      <p:ext uri="{BB962C8B-B14F-4D97-AF65-F5344CB8AC3E}">
        <p14:creationId xmlns:p14="http://schemas.microsoft.com/office/powerpoint/2010/main" val="1155677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232E2-89E7-32D0-993A-E62A471D5E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B827E42-A6DF-A141-4F3F-D03510A67B4C}"/>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Importante anche la ricerca di collaborazione con le figure di riferimento del malato se è possibile o con altre persone coinvolte nel trattamento per esempio il medico di base. Tutto ciò deve essere fatto per motivare il soggetto a un'eventuale ricovero volontario</a:t>
            </a:r>
            <a:endParaRPr lang="it-IT" sz="3600" dirty="0"/>
          </a:p>
        </p:txBody>
      </p:sp>
    </p:spTree>
    <p:extLst>
      <p:ext uri="{BB962C8B-B14F-4D97-AF65-F5344CB8AC3E}">
        <p14:creationId xmlns:p14="http://schemas.microsoft.com/office/powerpoint/2010/main" val="2348920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D9C66169-8439-B0F6-618B-32EF1D21448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4DE5E0A-554C-2335-0287-973EF2FB05F4}"/>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5DD799ED-E3BE-5383-EF4B-60B448EF1E93}"/>
              </a:ext>
            </a:extLst>
          </p:cNvPr>
          <p:cNvSpPr>
            <a:spLocks noGrp="1"/>
          </p:cNvSpPr>
          <p:nvPr>
            <p:ph idx="1"/>
          </p:nvPr>
        </p:nvSpPr>
        <p:spPr/>
        <p:txBody>
          <a:bodyPr>
            <a:normAutofit/>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documentare anche la gravità, la mancanza di coscienza di malattia, l'urgenza e necessità di intervento tempestivo ed idoneo. Deve emergere coerenza tra ciò che viene riscontrato ed il tipo di intervento effettuato. </a:t>
            </a:r>
            <a:endParaRPr lang="it-IT" sz="3600" dirty="0"/>
          </a:p>
        </p:txBody>
      </p:sp>
    </p:spTree>
    <p:extLst>
      <p:ext uri="{BB962C8B-B14F-4D97-AF65-F5344CB8AC3E}">
        <p14:creationId xmlns:p14="http://schemas.microsoft.com/office/powerpoint/2010/main" val="3726977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E3418C93-9F48-378B-254E-3B61ECF97DB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61BC17A-BD61-EEC9-F15D-5B446A33909F}"/>
              </a:ext>
            </a:extLst>
          </p:cNvPr>
          <p:cNvSpPr>
            <a:spLocks noGrp="1"/>
          </p:cNvSpPr>
          <p:nvPr>
            <p:ph type="title"/>
          </p:nvPr>
        </p:nvSpPr>
        <p:spPr/>
        <p:txBody>
          <a:bodyPr/>
          <a:lstStyle/>
          <a:p>
            <a:r>
              <a:rPr lang="it-IT" dirty="0"/>
              <a:t>La Psichiatria di comunità</a:t>
            </a:r>
          </a:p>
        </p:txBody>
      </p:sp>
      <p:sp>
        <p:nvSpPr>
          <p:cNvPr id="3" name="Segnaposto contenuto 2">
            <a:extLst>
              <a:ext uri="{FF2B5EF4-FFF2-40B4-BE49-F238E27FC236}">
                <a16:creationId xmlns:a16="http://schemas.microsoft.com/office/drawing/2014/main" id="{7AFE0EF0-7824-576E-697C-09A334FA8246}"/>
              </a:ext>
            </a:extLst>
          </p:cNvPr>
          <p:cNvSpPr>
            <a:spLocks noGrp="1"/>
          </p:cNvSpPr>
          <p:nvPr>
            <p:ph idx="1"/>
          </p:nvPr>
        </p:nvSpPr>
        <p:spPr/>
        <p:txBody>
          <a:bodyPr>
            <a:normAutofit/>
          </a:bodyPr>
          <a:lstStyle/>
          <a:p>
            <a:r>
              <a:rPr lang="it-IT" sz="3600" dirty="0">
                <a:latin typeface="Aptos" panose="020B0004020202020204" pitchFamily="34" charset="0"/>
                <a:ea typeface="Aptos" panose="020B0004020202020204" pitchFamily="34" charset="0"/>
                <a:cs typeface="Times New Roman" panose="02020603050405020304" pitchFamily="18" charset="0"/>
              </a:rPr>
              <a:t>L</a:t>
            </a:r>
            <a:r>
              <a:rPr lang="it-IT" sz="3600" dirty="0">
                <a:effectLst/>
                <a:latin typeface="Aptos" panose="020B0004020202020204" pitchFamily="34" charset="0"/>
                <a:ea typeface="Aptos" panose="020B0004020202020204" pitchFamily="34" charset="0"/>
                <a:cs typeface="Times New Roman" panose="02020603050405020304" pitchFamily="18" charset="0"/>
              </a:rPr>
              <a:t>a psichiatria ai tempi d'oggi </a:t>
            </a:r>
            <a:r>
              <a:rPr lang="it-IT" sz="3600" dirty="0">
                <a:latin typeface="Aptos" panose="020B0004020202020204" pitchFamily="34" charset="0"/>
                <a:ea typeface="Aptos" panose="020B0004020202020204" pitchFamily="34" charset="0"/>
                <a:cs typeface="Times New Roman" panose="02020603050405020304" pitchFamily="18" charset="0"/>
              </a:rPr>
              <a:t>dà</a:t>
            </a:r>
            <a:r>
              <a:rPr lang="it-IT" sz="3600" dirty="0">
                <a:effectLst/>
                <a:latin typeface="Aptos" panose="020B0004020202020204" pitchFamily="34" charset="0"/>
                <a:ea typeface="Aptos" panose="020B0004020202020204" pitchFamily="34" charset="0"/>
                <a:cs typeface="Times New Roman" panose="02020603050405020304" pitchFamily="18" charset="0"/>
              </a:rPr>
              <a:t> un ampio riconoscimento dei fattori sociali e culturali nell'eziologia dei diversi disturbi mentali, un aumento dell'approccio della salute pubblica alla cura dei disturbi mentali e lo sviluppo di una psichiatria di comunità.</a:t>
            </a:r>
          </a:p>
        </p:txBody>
      </p:sp>
    </p:spTree>
    <p:extLst>
      <p:ext uri="{BB962C8B-B14F-4D97-AF65-F5344CB8AC3E}">
        <p14:creationId xmlns:p14="http://schemas.microsoft.com/office/powerpoint/2010/main" val="1233861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6E1762C4-0F63-6A13-68EE-25E78422070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BAD181A-5C0D-EFA8-569E-909BA59187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40AE24-B5E6-FBC3-A5F3-772FABD7B9A3}"/>
              </a:ext>
            </a:extLst>
          </p:cNvPr>
          <p:cNvSpPr>
            <a:spLocks noGrp="1"/>
          </p:cNvSpPr>
          <p:nvPr>
            <p:ph idx="1"/>
          </p:nvPr>
        </p:nvSpPr>
        <p:spPr/>
        <p:txBody>
          <a:bodyPr>
            <a:normAutofit lnSpcReduction="10000"/>
          </a:bodyPr>
          <a:lstStyle/>
          <a:p>
            <a:r>
              <a:rPr lang="it-IT" sz="2800" dirty="0">
                <a:effectLst/>
                <a:latin typeface="Aptos" panose="020B0004020202020204" pitchFamily="34" charset="0"/>
                <a:ea typeface="Aptos" panose="020B0004020202020204" pitchFamily="34" charset="0"/>
                <a:cs typeface="Times New Roman" panose="02020603050405020304" pitchFamily="18" charset="0"/>
              </a:rPr>
              <a:t> </a:t>
            </a:r>
            <a:r>
              <a:rPr lang="it-IT" sz="3600" dirty="0">
                <a:effectLst/>
                <a:latin typeface="Aptos" panose="020B0004020202020204" pitchFamily="34" charset="0"/>
                <a:ea typeface="Aptos" panose="020B0004020202020204" pitchFamily="34" charset="0"/>
                <a:cs typeface="Times New Roman" panose="02020603050405020304" pitchFamily="18" charset="0"/>
              </a:rPr>
              <a:t>la psichiatria di comunità consiste nella massima utilizzazione di risorse della comunità nella diagnosi, trattamento e riabilitazione di persone affette da disturbo psichico ritardo mentale e orientata al trattamento alla prevenzione e all'intervento di comunità per ridurre  con tutti i mezzi disponibili l'incidenza dei disturbi mentali in una data popolazione è in parte sovrapponibile alla psichiatria preventiva ed alla psichiatria sociale. </a:t>
            </a:r>
            <a:endParaRPr lang="it-IT" sz="3600" dirty="0"/>
          </a:p>
        </p:txBody>
      </p:sp>
    </p:spTree>
    <p:extLst>
      <p:ext uri="{BB962C8B-B14F-4D97-AF65-F5344CB8AC3E}">
        <p14:creationId xmlns:p14="http://schemas.microsoft.com/office/powerpoint/2010/main" val="303310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6F5637-EB06-0B06-F4F4-9BC2F915AF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13636E-F4F2-EC63-5B55-11D9C5727422}"/>
              </a:ext>
            </a:extLst>
          </p:cNvPr>
          <p:cNvSpPr>
            <a:spLocks noGrp="1"/>
          </p:cNvSpPr>
          <p:nvPr>
            <p:ph idx="1"/>
          </p:nvPr>
        </p:nvSpPr>
        <p:spPr/>
        <p:txBody>
          <a:bodyPr>
            <a:normAutofit/>
          </a:bodyPr>
          <a:lstStyle/>
          <a:p>
            <a:r>
              <a:rPr lang="it-IT" sz="3200" dirty="0">
                <a:effectLst/>
                <a:latin typeface="Times New Roman" panose="02020603050405020304" pitchFamily="18" charset="0"/>
                <a:ea typeface="Aptos" panose="020B0004020202020204" pitchFamily="34" charset="0"/>
                <a:cs typeface="Times New Roman" panose="02020603050405020304" pitchFamily="18" charset="0"/>
              </a:rPr>
              <a:t>l'internamento in manicomio prevedeva 15 giorni di osservazione dopo i quali </a:t>
            </a:r>
            <a:r>
              <a:rPr lang="it-IT" sz="3200" dirty="0">
                <a:latin typeface="Times New Roman" panose="02020603050405020304" pitchFamily="18" charset="0"/>
                <a:ea typeface="Aptos" panose="020B0004020202020204" pitchFamily="34" charset="0"/>
                <a:cs typeface="Times New Roman" panose="02020603050405020304" pitchFamily="18" charset="0"/>
              </a:rPr>
              <a:t>si passava ad un</a:t>
            </a:r>
            <a:r>
              <a:rPr lang="it-IT" sz="3200" dirty="0">
                <a:effectLst/>
                <a:latin typeface="Times New Roman" panose="02020603050405020304" pitchFamily="18" charset="0"/>
                <a:ea typeface="Aptos" panose="020B0004020202020204" pitchFamily="34" charset="0"/>
                <a:cs typeface="Times New Roman" panose="02020603050405020304" pitchFamily="18" charset="0"/>
              </a:rPr>
              <a:t> internamento definitivo che portava l'interdizione del soggetto, perdita dei diritti civili. </a:t>
            </a:r>
            <a:r>
              <a:rPr lang="it-IT" sz="3200" dirty="0">
                <a:latin typeface="Times New Roman" panose="02020603050405020304" pitchFamily="18" charset="0"/>
                <a:ea typeface="Aptos" panose="020B0004020202020204" pitchFamily="34" charset="0"/>
                <a:cs typeface="Times New Roman" panose="02020603050405020304" pitchFamily="18" charset="0"/>
              </a:rPr>
              <a:t>I</a:t>
            </a:r>
            <a:r>
              <a:rPr lang="it-IT" sz="3200" dirty="0">
                <a:effectLst/>
                <a:latin typeface="Times New Roman" panose="02020603050405020304" pitchFamily="18" charset="0"/>
                <a:ea typeface="Aptos" panose="020B0004020202020204" pitchFamily="34" charset="0"/>
                <a:cs typeface="Times New Roman" panose="02020603050405020304" pitchFamily="18" charset="0"/>
              </a:rPr>
              <a:t>l ricovero veniva registrato nel casellario giudiziario. </a:t>
            </a:r>
            <a:r>
              <a:rPr lang="it-IT" sz="3200" dirty="0">
                <a:latin typeface="Times New Roman" panose="02020603050405020304" pitchFamily="18" charset="0"/>
                <a:ea typeface="Aptos" panose="020B0004020202020204" pitchFamily="34" charset="0"/>
                <a:cs typeface="Times New Roman" panose="02020603050405020304" pitchFamily="18" charset="0"/>
              </a:rPr>
              <a:t>L</a:t>
            </a:r>
            <a:r>
              <a:rPr lang="it-IT" sz="3200" dirty="0">
                <a:effectLst/>
                <a:latin typeface="Times New Roman" panose="02020603050405020304" pitchFamily="18" charset="0"/>
                <a:ea typeface="Aptos" panose="020B0004020202020204" pitchFamily="34" charset="0"/>
                <a:cs typeface="Times New Roman" panose="02020603050405020304" pitchFamily="18" charset="0"/>
              </a:rPr>
              <a:t>'internamento provvisorio poteva essere effettuato anche su richiesta della polizia.</a:t>
            </a:r>
          </a:p>
          <a:p>
            <a:r>
              <a:rPr lang="it-IT" sz="3200" dirty="0">
                <a:latin typeface="Times New Roman" panose="02020603050405020304" pitchFamily="18" charset="0"/>
                <a:cs typeface="Times New Roman" panose="02020603050405020304" pitchFamily="18" charset="0"/>
              </a:rPr>
              <a:t>In pratica il manicomio era gestito per gli aspetti sanitari dal ministero della salute e per gli aspetti </a:t>
            </a:r>
            <a:r>
              <a:rPr lang="it-IT" sz="3200" dirty="0" err="1">
                <a:latin typeface="Times New Roman" panose="02020603050405020304" pitchFamily="18" charset="0"/>
                <a:cs typeface="Times New Roman" panose="02020603050405020304" pitchFamily="18" charset="0"/>
              </a:rPr>
              <a:t>custodialistici</a:t>
            </a:r>
            <a:r>
              <a:rPr lang="it-IT" sz="3200" dirty="0">
                <a:latin typeface="Times New Roman" panose="02020603050405020304" pitchFamily="18" charset="0"/>
                <a:cs typeface="Times New Roman" panose="02020603050405020304" pitchFamily="18" charset="0"/>
              </a:rPr>
              <a:t>, dal ministero degli interni sezione carceri e manicomi.</a:t>
            </a:r>
          </a:p>
        </p:txBody>
      </p:sp>
    </p:spTree>
    <p:extLst>
      <p:ext uri="{BB962C8B-B14F-4D97-AF65-F5344CB8AC3E}">
        <p14:creationId xmlns:p14="http://schemas.microsoft.com/office/powerpoint/2010/main" val="14369096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AD5A9C-C535-855F-F1B6-70DE8A41E4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630D64-E693-82AC-1DBD-325966F728D3}"/>
              </a:ext>
            </a:extLst>
          </p:cNvPr>
          <p:cNvSpPr>
            <a:spLocks noGrp="1"/>
          </p:cNvSpPr>
          <p:nvPr>
            <p:ph idx="1"/>
          </p:nvPr>
        </p:nvSpPr>
        <p:spPr/>
        <p:txBody>
          <a:bodyPr>
            <a:normAutofit lnSpcReduction="10000"/>
          </a:bodyPr>
          <a:lstStyle/>
          <a:p>
            <a:r>
              <a:rPr lang="it-IT" sz="3600" dirty="0">
                <a:latin typeface="Aptos" panose="020B0004020202020204" pitchFamily="34" charset="0"/>
                <a:ea typeface="Aptos" panose="020B0004020202020204" pitchFamily="34" charset="0"/>
                <a:cs typeface="Times New Roman" panose="02020603050405020304" pitchFamily="18" charset="0"/>
              </a:rPr>
              <a:t>S</a:t>
            </a:r>
            <a:r>
              <a:rPr lang="it-IT" sz="3600" dirty="0">
                <a:effectLst/>
                <a:latin typeface="Aptos" panose="020B0004020202020204" pitchFamily="34" charset="0"/>
                <a:ea typeface="Aptos" panose="020B0004020202020204" pitchFamily="34" charset="0"/>
                <a:cs typeface="Times New Roman" panose="02020603050405020304" pitchFamily="18" charset="0"/>
              </a:rPr>
              <a:t>i tende a sviluppare servizi ambulatoriali di comunità per evitare il ricovero si ricerca la collaborazione con organizzazioni non psichiatriche che lavorano nell'ambito della salute mentale, con ospedali generali, dipartimenti di salute, scuole, chiese, volontariato, carceri tribunali la promozione e la ricerca epidemiologica e la ricerca </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incidenza dei disturbi mentali nella popolazione </a:t>
            </a:r>
            <a:endParaRPr lang="it-IT" sz="3600" dirty="0"/>
          </a:p>
          <a:p>
            <a:endParaRPr lang="it-IT" dirty="0"/>
          </a:p>
        </p:txBody>
      </p:sp>
    </p:spTree>
    <p:extLst>
      <p:ext uri="{BB962C8B-B14F-4D97-AF65-F5344CB8AC3E}">
        <p14:creationId xmlns:p14="http://schemas.microsoft.com/office/powerpoint/2010/main" val="1868658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A5B5E794-8547-0702-FC0B-1F347F93775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37B4A28-98E9-81D0-2E60-31BF2BF5DC9E}"/>
              </a:ext>
            </a:extLst>
          </p:cNvPr>
          <p:cNvSpPr>
            <a:spLocks noGrp="1"/>
          </p:cNvSpPr>
          <p:nvPr>
            <p:ph type="title"/>
          </p:nvPr>
        </p:nvSpPr>
        <p:spPr/>
        <p:txBody>
          <a:bodyPr/>
          <a:lstStyle/>
          <a:p>
            <a:r>
              <a:rPr lang="it-IT" dirty="0"/>
              <a:t>PDTA percorsi diagnostici terapeutici assistenziali</a:t>
            </a:r>
          </a:p>
        </p:txBody>
      </p:sp>
      <p:sp>
        <p:nvSpPr>
          <p:cNvPr id="3" name="Segnaposto contenuto 2">
            <a:extLst>
              <a:ext uri="{FF2B5EF4-FFF2-40B4-BE49-F238E27FC236}">
                <a16:creationId xmlns:a16="http://schemas.microsoft.com/office/drawing/2014/main" id="{D9637390-A2A0-2583-060E-9B6D0989E0ED}"/>
              </a:ext>
            </a:extLst>
          </p:cNvPr>
          <p:cNvSpPr>
            <a:spLocks noGrp="1"/>
          </p:cNvSpPr>
          <p:nvPr>
            <p:ph idx="1"/>
          </p:nvPr>
        </p:nvSpPr>
        <p:spPr/>
        <p:txBody>
          <a:bodyPr>
            <a:normAutofit/>
          </a:bodyPr>
          <a:lstStyle/>
          <a:p>
            <a:pPr>
              <a:lnSpc>
                <a:spcPct val="107000"/>
              </a:lnSpc>
              <a:spcAft>
                <a:spcPts val="800"/>
              </a:spcAft>
            </a:pPr>
            <a:r>
              <a:rPr lang="it-IT" sz="3600" kern="100" dirty="0">
                <a:effectLst/>
                <a:latin typeface="Aptos" panose="020B0004020202020204" pitchFamily="34" charset="0"/>
                <a:ea typeface="Aptos" panose="020B0004020202020204" pitchFamily="34" charset="0"/>
                <a:cs typeface="Times New Roman" panose="02020603050405020304" pitchFamily="18" charset="0"/>
              </a:rPr>
              <a:t>nel 2013 è stato approvato un piano di azioni nazionali per la salute mentale in cui si propone l'adozione di una metodologia che consenta di fare interventi specifici differenziati sulla base dell'analisi dei bisogni delle persone mettendo in atto percorsi di cura differenziati PDTA percorsi diagnostici terapeutici assistenziali</a:t>
            </a:r>
          </a:p>
          <a:p>
            <a:pPr marL="0" indent="0">
              <a:lnSpc>
                <a:spcPct val="107000"/>
              </a:lnSpc>
              <a:spcAft>
                <a:spcPts val="800"/>
              </a:spcAft>
              <a:buNone/>
            </a:pPr>
            <a:endParaRPr lang="it-IT" sz="3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689153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F297FFA-9837-0B38-9B32-229724F1284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C02C893-8DD3-1CAF-762F-0439F6748D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BB450C7-0FD5-1EE7-0095-BCD6FB7B1036}"/>
              </a:ext>
            </a:extLst>
          </p:cNvPr>
          <p:cNvSpPr>
            <a:spLocks noGrp="1"/>
          </p:cNvSpPr>
          <p:nvPr>
            <p:ph idx="1"/>
          </p:nvPr>
        </p:nvSpPr>
        <p:spPr/>
        <p:txBody>
          <a:bodyPr>
            <a:normAutofit/>
          </a:bodyPr>
          <a:lstStyle/>
          <a:p>
            <a:r>
              <a:rPr lang="it-IT" sz="3600" kern="100" dirty="0">
                <a:effectLst/>
                <a:latin typeface="Aptos" panose="020B0004020202020204" pitchFamily="34" charset="0"/>
                <a:ea typeface="Aptos" panose="020B0004020202020204" pitchFamily="34" charset="0"/>
                <a:cs typeface="Times New Roman" panose="02020603050405020304" pitchFamily="18" charset="0"/>
              </a:rPr>
              <a:t> il piano di azione nazionale per la salute mentale del 2013 prevede servizio di consulenza e coordinazione tra DSM </a:t>
            </a:r>
            <a:r>
              <a:rPr lang="it-IT" sz="3600" kern="100" dirty="0">
                <a:latin typeface="Aptos" panose="020B0004020202020204" pitchFamily="34" charset="0"/>
                <a:ea typeface="Aptos" panose="020B0004020202020204" pitchFamily="34" charset="0"/>
                <a:cs typeface="Times New Roman" panose="02020603050405020304" pitchFamily="18" charset="0"/>
              </a:rPr>
              <a:t>e</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 medicina generale, servizi di neuropsichiatria infantili, servizi psicologici o assistenziali, scuola per adulti</a:t>
            </a:r>
          </a:p>
          <a:p>
            <a:r>
              <a:rPr lang="it-IT" sz="3600" kern="100" dirty="0">
                <a:latin typeface="Aptos" panose="020B0004020202020204" pitchFamily="34" charset="0"/>
                <a:ea typeface="Aptos" panose="020B0004020202020204" pitchFamily="34" charset="0"/>
                <a:cs typeface="Times New Roman" panose="02020603050405020304" pitchFamily="18" charset="0"/>
              </a:rPr>
              <a:t>La</a:t>
            </a:r>
            <a:r>
              <a:rPr lang="it-IT" sz="3600" kern="100" dirty="0">
                <a:effectLst/>
                <a:latin typeface="Aptos" panose="020B0004020202020204" pitchFamily="34" charset="0"/>
                <a:ea typeface="Aptos" panose="020B0004020202020204" pitchFamily="34" charset="0"/>
                <a:cs typeface="Times New Roman" panose="02020603050405020304" pitchFamily="18" charset="0"/>
              </a:rPr>
              <a:t> assunzione in cura è un percorso di trattamento per utenti che hanno bisogno di trattamento specialistico ma non di interventi complessi  </a:t>
            </a:r>
          </a:p>
          <a:p>
            <a:endParaRPr lang="it-IT" dirty="0"/>
          </a:p>
        </p:txBody>
      </p:sp>
    </p:spTree>
    <p:extLst>
      <p:ext uri="{BB962C8B-B14F-4D97-AF65-F5344CB8AC3E}">
        <p14:creationId xmlns:p14="http://schemas.microsoft.com/office/powerpoint/2010/main" val="2590373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87CB6B7-B8DF-EDF9-2B8C-41DBA6D7E32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62C82B7-D8AB-7811-F298-D29A57FBE50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923393-20AA-D1C9-6B95-2C76204C44BE}"/>
              </a:ext>
            </a:extLst>
          </p:cNvPr>
          <p:cNvSpPr>
            <a:spLocks noGrp="1"/>
          </p:cNvSpPr>
          <p:nvPr>
            <p:ph idx="1"/>
          </p:nvPr>
        </p:nvSpPr>
        <p:spPr/>
        <p:txBody>
          <a:bodyPr>
            <a:normAutofit/>
          </a:bodyPr>
          <a:lstStyle/>
          <a:p>
            <a:r>
              <a:rPr lang="it-IT" sz="3200" kern="100" dirty="0">
                <a:effectLst/>
                <a:latin typeface="Aptos" panose="020B0004020202020204" pitchFamily="34" charset="0"/>
                <a:ea typeface="Aptos" panose="020B0004020202020204" pitchFamily="34" charset="0"/>
                <a:cs typeface="Times New Roman" panose="02020603050405020304" pitchFamily="18" charset="0"/>
              </a:rPr>
              <a:t>la presa in carico è un percorso di trattamento integrato per gli utenti che presentano bisogni complessi e che hanno bisogno una valutazione multidimensionale la presa in carico implica la formazione di un piano di trattamento individuale con una identificazione di un case manager, un recupero del rapporto con gli utenti persi di vista (drop out) maggiore attenzione alla famiglia nell'ambito di programmi di cura, sviluppo di prevenzione in collaborazione con gli enti locali e la scuola. </a:t>
            </a:r>
            <a:r>
              <a:rPr lang="it-IT" sz="2800" kern="100" dirty="0">
                <a:effectLst/>
                <a:latin typeface="Aptos" panose="020B0004020202020204" pitchFamily="34" charset="0"/>
                <a:ea typeface="Aptos" panose="020B0004020202020204" pitchFamily="34" charset="0"/>
                <a:cs typeface="Times New Roman" panose="02020603050405020304" pitchFamily="18" charset="0"/>
              </a:rPr>
              <a:t> </a:t>
            </a:r>
            <a:endParaRPr lang="it-IT" dirty="0"/>
          </a:p>
        </p:txBody>
      </p:sp>
    </p:spTree>
    <p:extLst>
      <p:ext uri="{BB962C8B-B14F-4D97-AF65-F5344CB8AC3E}">
        <p14:creationId xmlns:p14="http://schemas.microsoft.com/office/powerpoint/2010/main" val="3965280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E499241D-527E-43EF-B8FE-35540DDEB6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CA7D331-59F8-E041-52FD-38959833B628}"/>
              </a:ext>
            </a:extLst>
          </p:cNvPr>
          <p:cNvSpPr>
            <a:spLocks noGrp="1"/>
          </p:cNvSpPr>
          <p:nvPr>
            <p:ph type="title"/>
          </p:nvPr>
        </p:nvSpPr>
        <p:spPr/>
        <p:txBody>
          <a:bodyPr/>
          <a:lstStyle/>
          <a:p>
            <a:r>
              <a:rPr lang="it-IT"/>
              <a:t>PDTA percorsi diagnostici terapeutici assistenziali</a:t>
            </a:r>
          </a:p>
        </p:txBody>
      </p:sp>
      <p:sp>
        <p:nvSpPr>
          <p:cNvPr id="3" name="Segnaposto contenuto 2">
            <a:extLst>
              <a:ext uri="{FF2B5EF4-FFF2-40B4-BE49-F238E27FC236}">
                <a16:creationId xmlns:a16="http://schemas.microsoft.com/office/drawing/2014/main" id="{DB10BEB8-F5AA-2675-9159-843388E4E0F1}"/>
              </a:ext>
            </a:extLst>
          </p:cNvPr>
          <p:cNvSpPr>
            <a:spLocks noGrp="1"/>
          </p:cNvSpPr>
          <p:nvPr>
            <p:ph idx="1"/>
          </p:nvPr>
        </p:nvSpPr>
        <p:spPr/>
        <p:txBody>
          <a:bodyPr>
            <a:normAutofit fontScale="92500" lnSpcReduction="10000"/>
          </a:bodyPr>
          <a:lstStyle/>
          <a:p>
            <a:r>
              <a:rPr lang="it-IT" sz="4000" kern="100" dirty="0">
                <a:effectLst/>
                <a:latin typeface="Aptos" panose="020B0004020202020204" pitchFamily="34" charset="0"/>
                <a:ea typeface="Aptos" panose="020B0004020202020204" pitchFamily="34" charset="0"/>
                <a:cs typeface="Times New Roman" panose="02020603050405020304" pitchFamily="18" charset="0"/>
              </a:rPr>
              <a:t>Obiettivi del PDTA sono la messa in atto di  interventi nelle situazioni di esordio in collaborazione con neuropsichiatria infantile,  SERD (servizi per le dipendenze patologiche) MMG (medici di medicina generale) lavoro con la famiglia migliorare l'accessibilità e servizi, mantenere la continuità delle cure per il  raggiungimento delle autonomie personali e sociali del paziente.</a:t>
            </a:r>
          </a:p>
          <a:p>
            <a:endParaRPr lang="it-IT" dirty="0"/>
          </a:p>
        </p:txBody>
      </p:sp>
    </p:spTree>
    <p:extLst>
      <p:ext uri="{BB962C8B-B14F-4D97-AF65-F5344CB8AC3E}">
        <p14:creationId xmlns:p14="http://schemas.microsoft.com/office/powerpoint/2010/main" val="1471907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1A452303-4972-3EA1-6CD3-4F61250EDA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25F458C-6A2F-1CC2-5ADD-C60ABD396A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35F3FC9-FE63-01FF-541C-5E055A50C8A1}"/>
              </a:ext>
            </a:extLst>
          </p:cNvPr>
          <p:cNvSpPr>
            <a:spLocks noGrp="1"/>
          </p:cNvSpPr>
          <p:nvPr>
            <p:ph idx="1"/>
          </p:nvPr>
        </p:nvSpPr>
        <p:spPr/>
        <p:txBody>
          <a:bodyPr/>
          <a:lstStyle/>
          <a:p>
            <a:r>
              <a:rPr lang="it-IT" sz="4400" kern="100" dirty="0">
                <a:effectLst/>
                <a:latin typeface="Aptos" panose="020B0004020202020204" pitchFamily="34" charset="0"/>
                <a:ea typeface="Aptos" panose="020B0004020202020204" pitchFamily="34" charset="0"/>
                <a:cs typeface="Times New Roman" panose="02020603050405020304" pitchFamily="18" charset="0"/>
              </a:rPr>
              <a:t> </a:t>
            </a:r>
            <a:r>
              <a:rPr lang="it-IT" sz="4400" kern="100" dirty="0">
                <a:latin typeface="Aptos" panose="020B0004020202020204" pitchFamily="34" charset="0"/>
                <a:ea typeface="Aptos" panose="020B0004020202020204" pitchFamily="34" charset="0"/>
                <a:cs typeface="Times New Roman" panose="02020603050405020304" pitchFamily="18" charset="0"/>
              </a:rPr>
              <a:t>I</a:t>
            </a:r>
            <a:r>
              <a:rPr lang="it-IT" sz="4400" kern="100" dirty="0">
                <a:effectLst/>
                <a:latin typeface="Aptos" panose="020B0004020202020204" pitchFamily="34" charset="0"/>
                <a:ea typeface="Aptos" panose="020B0004020202020204" pitchFamily="34" charset="0"/>
                <a:cs typeface="Times New Roman" panose="02020603050405020304" pitchFamily="18" charset="0"/>
              </a:rPr>
              <a:t> disturbi da prendere in carico sono i disturbi schizofrenici, il disturbi bipolari, il disturbo depressivo e i gravi disturbi di personalità. Le fasi dei percorsi di cura sono la presa in carico precoce la gestione della fase acuta e il trattamento a lungo termine</a:t>
            </a:r>
          </a:p>
          <a:p>
            <a:endParaRPr lang="it-IT" dirty="0"/>
          </a:p>
        </p:txBody>
      </p:sp>
    </p:spTree>
    <p:extLst>
      <p:ext uri="{BB962C8B-B14F-4D97-AF65-F5344CB8AC3E}">
        <p14:creationId xmlns:p14="http://schemas.microsoft.com/office/powerpoint/2010/main" val="3703304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EEABF-19B3-937D-D783-CC6A2E9BB98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7B0C67-FE04-FA46-1FD8-7B08ED7B9614}"/>
              </a:ext>
            </a:extLst>
          </p:cNvPr>
          <p:cNvSpPr>
            <a:spLocks noGrp="1"/>
          </p:cNvSpPr>
          <p:nvPr>
            <p:ph idx="1"/>
          </p:nvPr>
        </p:nvSpPr>
        <p:spPr/>
        <p:txBody>
          <a:bodyPr/>
          <a:lstStyle/>
          <a:p>
            <a:r>
              <a:rPr lang="it-IT" sz="3200" dirty="0">
                <a:effectLst/>
                <a:latin typeface="Aptos" panose="020B0004020202020204" pitchFamily="34" charset="0"/>
                <a:ea typeface="Aptos" panose="020B0004020202020204" pitchFamily="34" charset="0"/>
                <a:cs typeface="Times New Roman" panose="02020603050405020304" pitchFamily="18" charset="0"/>
              </a:rPr>
              <a:t>dal 65 ed in particolare dal 68 in avanti il movimento dell'anti psichiatria ha rifiutato l'aspetto segregante e violento della psichiatria mettendo in luce il fatto che il delirio e la malattia psichiatrica erano in gran parte legate a risposte a contraddizioni sociali. </a:t>
            </a:r>
            <a:r>
              <a:rPr lang="it-IT" sz="3200" dirty="0">
                <a:latin typeface="Aptos" panose="020B0004020202020204" pitchFamily="34" charset="0"/>
                <a:ea typeface="Aptos" panose="020B0004020202020204" pitchFamily="34" charset="0"/>
                <a:cs typeface="Times New Roman" panose="02020603050405020304" pitchFamily="18" charset="0"/>
              </a:rPr>
              <a:t>I</a:t>
            </a:r>
            <a:r>
              <a:rPr lang="it-IT" sz="3200" dirty="0">
                <a:effectLst/>
                <a:latin typeface="Aptos" panose="020B0004020202020204" pitchFamily="34" charset="0"/>
                <a:ea typeface="Aptos" panose="020B0004020202020204" pitchFamily="34" charset="0"/>
                <a:cs typeface="Times New Roman" panose="02020603050405020304" pitchFamily="18" charset="0"/>
              </a:rPr>
              <a:t>l manicomio era un'istituzione totale capace di indurre malattia più che di curarla e che la psichiatria doveva presentarsi come una struttura aperta ed accogliente</a:t>
            </a:r>
            <a:endParaRPr lang="it-IT" sz="3200" dirty="0"/>
          </a:p>
          <a:p>
            <a:endParaRPr lang="it-IT" dirty="0"/>
          </a:p>
        </p:txBody>
      </p:sp>
    </p:spTree>
    <p:extLst>
      <p:ext uri="{BB962C8B-B14F-4D97-AF65-F5344CB8AC3E}">
        <p14:creationId xmlns:p14="http://schemas.microsoft.com/office/powerpoint/2010/main" val="418227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AC64A-3F5B-914D-8C49-FCA62CC69FC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025722E-B8EE-8736-5A70-B1F3C7C6D7A9}"/>
              </a:ext>
            </a:extLst>
          </p:cNvPr>
          <p:cNvSpPr>
            <a:spLocks noGrp="1"/>
          </p:cNvSpPr>
          <p:nvPr>
            <p:ph idx="1"/>
          </p:nvPr>
        </p:nvSpPr>
        <p:spPr/>
        <p:txBody>
          <a:bodyPr/>
          <a:lstStyle/>
          <a:p>
            <a:r>
              <a:rPr lang="it-IT" dirty="0"/>
              <a:t>Sul concetto di istituzione totale suggerisco il vecchio, ma sempre attuale, libro di Ivan Illich dal titolo appunto di  Istituzione totale.</a:t>
            </a:r>
          </a:p>
          <a:p>
            <a:r>
              <a:rPr lang="it-IT" dirty="0"/>
              <a:t>(uniformi, cambio del nome sostituito dal numero del letto o dalla diagnosi, taglio di capelli, perdita di diritti impossibilità di uscire dalla istituzione </a:t>
            </a:r>
            <a:r>
              <a:rPr lang="it-IT" dirty="0" err="1"/>
              <a:t>ecc</a:t>
            </a:r>
            <a:r>
              <a:rPr lang="it-IT" dirty="0"/>
              <a:t>)</a:t>
            </a:r>
          </a:p>
        </p:txBody>
      </p:sp>
    </p:spTree>
    <p:extLst>
      <p:ext uri="{BB962C8B-B14F-4D97-AF65-F5344CB8AC3E}">
        <p14:creationId xmlns:p14="http://schemas.microsoft.com/office/powerpoint/2010/main" val="230392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FA8D90-0095-B070-BD08-82406C4CA42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EDD758-AF5C-9366-EA19-B67CD3EBC6CB}"/>
              </a:ext>
            </a:extLst>
          </p:cNvPr>
          <p:cNvSpPr>
            <a:spLocks noGrp="1"/>
          </p:cNvSpPr>
          <p:nvPr>
            <p:ph idx="1"/>
          </p:nvPr>
        </p:nvSpPr>
        <p:spPr/>
        <p:txBody>
          <a:bodyPr/>
          <a:lstStyle/>
          <a:p>
            <a:r>
              <a:rPr lang="it-IT" sz="3600" dirty="0">
                <a:effectLst/>
                <a:latin typeface="Aptos" panose="020B0004020202020204" pitchFamily="34" charset="0"/>
                <a:ea typeface="Aptos" panose="020B0004020202020204" pitchFamily="34" charset="0"/>
                <a:cs typeface="Times New Roman" panose="02020603050405020304" pitchFamily="18" charset="0"/>
              </a:rPr>
              <a:t> La legge Mariotti del 1968 ha eliminato la registrazione nel casellario giudiziario e introdusse l'internamento volontario in manicomio. Era possibile trasformare il ricovero coatto in ricovero volontario col consenso della persona e conferma da parte dei medici</a:t>
            </a:r>
          </a:p>
          <a:p>
            <a:endParaRPr lang="it-IT" dirty="0"/>
          </a:p>
        </p:txBody>
      </p:sp>
    </p:spTree>
    <p:extLst>
      <p:ext uri="{BB962C8B-B14F-4D97-AF65-F5344CB8AC3E}">
        <p14:creationId xmlns:p14="http://schemas.microsoft.com/office/powerpoint/2010/main" val="316310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E4F8C-244C-FABB-5BF1-85766F27807E}"/>
              </a:ext>
            </a:extLst>
          </p:cNvPr>
          <p:cNvSpPr>
            <a:spLocks noGrp="1"/>
          </p:cNvSpPr>
          <p:nvPr>
            <p:ph type="title"/>
          </p:nvPr>
        </p:nvSpPr>
        <p:spPr/>
        <p:txBody>
          <a:bodyPr/>
          <a:lstStyle/>
          <a:p>
            <a:r>
              <a:rPr lang="it-IT" dirty="0"/>
              <a:t>Legge 180/78 legge Basaglia</a:t>
            </a:r>
          </a:p>
        </p:txBody>
      </p:sp>
      <p:sp>
        <p:nvSpPr>
          <p:cNvPr id="3" name="Segnaposto contenuto 2">
            <a:extLst>
              <a:ext uri="{FF2B5EF4-FFF2-40B4-BE49-F238E27FC236}">
                <a16:creationId xmlns:a16="http://schemas.microsoft.com/office/drawing/2014/main" id="{50689BC4-7471-4991-B2BB-521DC936FD58}"/>
              </a:ext>
            </a:extLst>
          </p:cNvPr>
          <p:cNvSpPr>
            <a:spLocks noGrp="1"/>
          </p:cNvSpPr>
          <p:nvPr>
            <p:ph idx="1"/>
          </p:nvPr>
        </p:nvSpPr>
        <p:spPr/>
        <p:txBody>
          <a:bodyPr>
            <a:normAutofit lnSpcReduction="10000"/>
          </a:bodyPr>
          <a:lstStyle/>
          <a:p>
            <a:r>
              <a:rPr lang="it-IT" dirty="0">
                <a:latin typeface="Times New Roman" panose="02020603050405020304" pitchFamily="18" charset="0"/>
                <a:ea typeface="Aptos" panose="020B0004020202020204" pitchFamily="34" charset="0"/>
                <a:cs typeface="Times New Roman" panose="02020603050405020304" pitchFamily="18" charset="0"/>
              </a:rPr>
              <a:t>L</a:t>
            </a:r>
            <a:r>
              <a:rPr lang="it-IT" dirty="0">
                <a:effectLst/>
                <a:latin typeface="Times New Roman" panose="02020603050405020304" pitchFamily="18" charset="0"/>
                <a:ea typeface="Aptos" panose="020B0004020202020204" pitchFamily="34" charset="0"/>
                <a:cs typeface="Times New Roman" panose="02020603050405020304" pitchFamily="18" charset="0"/>
              </a:rPr>
              <a:t>a legge 180 del 1978 detta anche legge Basaglia </a:t>
            </a:r>
            <a:r>
              <a:rPr lang="it-IT" sz="2800" dirty="0">
                <a:effectLst/>
                <a:latin typeface="Aptos" panose="020B0004020202020204" pitchFamily="34" charset="0"/>
                <a:ea typeface="Aptos" panose="020B0004020202020204" pitchFamily="34" charset="0"/>
                <a:cs typeface="Times New Roman" panose="02020603050405020304" pitchFamily="18" charset="0"/>
              </a:rPr>
              <a:t> riguardava gli accertamenti e i trattamenti sanitari volontari e obbligatori, sempre nel 78 c'è stata l'istituzione del servizio sanitario nazionale</a:t>
            </a:r>
          </a:p>
          <a:p>
            <a:r>
              <a:rPr lang="it-IT" sz="2800" dirty="0">
                <a:effectLst/>
                <a:latin typeface="Aptos" panose="020B0004020202020204" pitchFamily="34" charset="0"/>
                <a:ea typeface="Aptos" panose="020B0004020202020204" pitchFamily="34" charset="0"/>
                <a:cs typeface="Times New Roman" panose="02020603050405020304" pitchFamily="18" charset="0"/>
              </a:rPr>
              <a:t> la legge 180 del 1978 e la 883 del 78 fanno entrare la psichiatria come parte del servizio sanitario nazionale. </a:t>
            </a:r>
          </a:p>
          <a:p>
            <a:r>
              <a:rPr lang="it-IT" sz="2800" dirty="0">
                <a:effectLst/>
                <a:latin typeface="Aptos" panose="020B0004020202020204" pitchFamily="34" charset="0"/>
                <a:ea typeface="Aptos" panose="020B0004020202020204" pitchFamily="34" charset="0"/>
                <a:cs typeface="Times New Roman" panose="02020603050405020304" pitchFamily="18" charset="0"/>
              </a:rPr>
              <a:t>La funzione di custodia diviene funzione di tutela della salute mentale e di cura della malattia. </a:t>
            </a:r>
            <a:r>
              <a:rPr lang="it-IT" dirty="0">
                <a:latin typeface="Aptos" panose="020B0004020202020204" pitchFamily="34" charset="0"/>
                <a:ea typeface="Aptos" panose="020B0004020202020204" pitchFamily="34" charset="0"/>
                <a:cs typeface="Times New Roman" panose="02020603050405020304" pitchFamily="18" charset="0"/>
              </a:rPr>
              <a:t>V</a:t>
            </a:r>
            <a:r>
              <a:rPr lang="it-IT" sz="2800" dirty="0">
                <a:effectLst/>
                <a:latin typeface="Aptos" panose="020B0004020202020204" pitchFamily="34" charset="0"/>
                <a:ea typeface="Aptos" panose="020B0004020202020204" pitchFamily="34" charset="0"/>
                <a:cs typeface="Times New Roman" panose="02020603050405020304" pitchFamily="18" charset="0"/>
              </a:rPr>
              <a:t>engono istituiti servizi che svolgono funzioni di terapia, prevenzione, riabilitazione, affermando il ruolo primario dei servizi extra ospedalieri ed i centri di salute mentale rispetto a quelli all'interno dell'ospedale.</a:t>
            </a:r>
          </a:p>
          <a:p>
            <a:endParaRPr lang="it-IT" dirty="0"/>
          </a:p>
        </p:txBody>
      </p:sp>
    </p:spTree>
    <p:extLst>
      <p:ext uri="{BB962C8B-B14F-4D97-AF65-F5344CB8AC3E}">
        <p14:creationId xmlns:p14="http://schemas.microsoft.com/office/powerpoint/2010/main" val="507217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795E88-FEC0-3BF5-9CD7-1D03114018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CD9D3D7-051E-4850-850D-5A63688A4DC1}"/>
              </a:ext>
            </a:extLst>
          </p:cNvPr>
          <p:cNvSpPr>
            <a:spLocks noGrp="1"/>
          </p:cNvSpPr>
          <p:nvPr>
            <p:ph idx="1"/>
          </p:nvPr>
        </p:nvSpPr>
        <p:spPr/>
        <p:txBody>
          <a:bodyPr>
            <a:normAutofit lnSpcReduction="10000"/>
          </a:bodyPr>
          <a:lstStyle/>
          <a:p>
            <a:r>
              <a:rPr lang="it-IT" sz="4000" dirty="0">
                <a:effectLst/>
                <a:latin typeface="Aptos" panose="020B0004020202020204" pitchFamily="34" charset="0"/>
                <a:ea typeface="Aptos" panose="020B0004020202020204" pitchFamily="34" charset="0"/>
                <a:cs typeface="Times New Roman" panose="02020603050405020304" pitchFamily="18" charset="0"/>
              </a:rPr>
              <a:t> Vengono chiusi gli ospedali psichiatrici con divieto di effettuare nuovi ricoveri dal 1981 il ricovero ospedaliero viene ora svolto da servizi psichiatrici di diagnosi e cura SPDC collocati all'interno di ospedali generali con un massimo di 16 letti per cui vengono spesso chiamati i «repartini» per evitare la nuova creazione di manicomi. </a:t>
            </a:r>
          </a:p>
          <a:p>
            <a:endParaRPr lang="it-IT" dirty="0"/>
          </a:p>
        </p:txBody>
      </p:sp>
    </p:spTree>
    <p:extLst>
      <p:ext uri="{BB962C8B-B14F-4D97-AF65-F5344CB8AC3E}">
        <p14:creationId xmlns:p14="http://schemas.microsoft.com/office/powerpoint/2010/main" val="56391892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202</TotalTime>
  <Words>2752</Words>
  <Application>Microsoft Office PowerPoint</Application>
  <PresentationFormat>Widescreen</PresentationFormat>
  <Paragraphs>80</Paragraphs>
  <Slides>45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45</vt:i4>
      </vt:variant>
    </vt:vector>
  </HeadingPairs>
  <TitlesOfParts>
    <vt:vector size="50" baseType="lpstr">
      <vt:lpstr>Aptos</vt:lpstr>
      <vt:lpstr>Aptos Display</vt:lpstr>
      <vt:lpstr>Arial</vt:lpstr>
      <vt:lpstr>Times New Roman</vt:lpstr>
      <vt:lpstr>Tema di Office</vt:lpstr>
      <vt:lpstr>STORIA DELLA PSICHIATRIA ITALIANA, LUOGHI E LEGGI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Legge 180/78 legge Basaglia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CSM- SPDC</vt:lpstr>
      <vt:lpstr>SPDC</vt:lpstr>
      <vt:lpstr> RIFERIMENTI LEGALI </vt:lpstr>
      <vt:lpstr>Presentazione standard di PowerPoint</vt:lpstr>
      <vt:lpstr>INTERDIZIONE ED INABILITAZIONE</vt:lpstr>
      <vt:lpstr>Presentazione standard di PowerPoint</vt:lpstr>
      <vt:lpstr>Presentazione standard di PowerPoint</vt:lpstr>
      <vt:lpstr>Amministratore di sostegno</vt:lpstr>
      <vt:lpstr>LA TUTELA DELLA SALUTE NELLA COSTITUZIONE</vt:lpstr>
      <vt:lpstr>Presentazione standard di PowerPoint</vt:lpstr>
      <vt:lpstr>Presentazione standard di PowerPoint</vt:lpstr>
      <vt:lpstr>TSO trattamento sanitario obbligatorio</vt:lpstr>
      <vt:lpstr>TSO con malattie mentali</vt:lpstr>
      <vt:lpstr>TSO con malattie mentali: modalità</vt:lpstr>
      <vt:lpstr>Presentazione standard di PowerPoint</vt:lpstr>
      <vt:lpstr>Presentazione standard di PowerPoint</vt:lpstr>
      <vt:lpstr>ASO accertamento sanitario obbligatorio</vt:lpstr>
      <vt:lpstr>Stato di necessità</vt:lpstr>
      <vt:lpstr>Presentazione standard di PowerPoint</vt:lpstr>
      <vt:lpstr>Presentazione standard di PowerPoint</vt:lpstr>
      <vt:lpstr>Presentazione standard di PowerPoint</vt:lpstr>
      <vt:lpstr>Presentazione standard di PowerPoint</vt:lpstr>
      <vt:lpstr>La Psichiatria di comunità</vt:lpstr>
      <vt:lpstr>Presentazione standard di PowerPoint</vt:lpstr>
      <vt:lpstr>Presentazione standard di PowerPoint</vt:lpstr>
      <vt:lpstr>PDTA percorsi diagnostici terapeutici assistenziali</vt:lpstr>
      <vt:lpstr>Presentazione standard di PowerPoint</vt:lpstr>
      <vt:lpstr>Presentazione standard di PowerPoint</vt:lpstr>
      <vt:lpstr>PDTA percorsi diagnostici terapeutici assistenziali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4</cp:revision>
  <dcterms:created xsi:type="dcterms:W3CDTF">2024-10-07T12:01:59Z</dcterms:created>
  <dcterms:modified xsi:type="dcterms:W3CDTF">2024-10-09T07:42:52Z</dcterms:modified>
</cp:coreProperties>
</file>