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76" r:id="rId7"/>
    <p:sldId id="262" r:id="rId8"/>
    <p:sldId id="277" r:id="rId9"/>
    <p:sldId id="263" r:id="rId10"/>
    <p:sldId id="278" r:id="rId11"/>
    <p:sldId id="264" r:id="rId12"/>
    <p:sldId id="265" r:id="rId13"/>
    <p:sldId id="266" r:id="rId14"/>
    <p:sldId id="267" r:id="rId15"/>
    <p:sldId id="268" r:id="rId16"/>
    <p:sldId id="279"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B18E1A2-CC6D-4BBF-9DC7-06D78D8CE811}" type="datetimeFigureOut">
              <a:rPr lang="it-IT"/>
              <a:pPr>
                <a:defRPr/>
              </a:pPr>
              <a:t>22/10/2013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42B739B-EE98-4FFA-8F26-F37C1CBEBDD1}" type="slidenum">
              <a:rPr lang="it-IT"/>
              <a:pPr>
                <a:defRPr/>
              </a:pPr>
              <a:t>‹N›</a:t>
            </a:fld>
            <a:endParaRPr lang="it-IT"/>
          </a:p>
        </p:txBody>
      </p:sp>
    </p:spTree>
    <p:extLst>
      <p:ext uri="{BB962C8B-B14F-4D97-AF65-F5344CB8AC3E}">
        <p14:creationId xmlns="" xmlns:p14="http://schemas.microsoft.com/office/powerpoint/2010/main" val="384152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738E250-58DE-4C9D-9100-4A8F199FDDD3}" type="datetimeFigureOut">
              <a:rPr lang="it-IT"/>
              <a:pPr>
                <a:defRPr/>
              </a:pPr>
              <a:t>22/10/2013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541C54C-072D-416F-BB9C-96CF1C15EF79}" type="slidenum">
              <a:rPr lang="it-IT"/>
              <a:pPr>
                <a:defRPr/>
              </a:pPr>
              <a:t>‹N›</a:t>
            </a:fld>
            <a:endParaRPr lang="it-IT"/>
          </a:p>
        </p:txBody>
      </p:sp>
    </p:spTree>
    <p:extLst>
      <p:ext uri="{BB962C8B-B14F-4D97-AF65-F5344CB8AC3E}">
        <p14:creationId xmlns="" xmlns:p14="http://schemas.microsoft.com/office/powerpoint/2010/main" val="47217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100BDEB-A608-4AA3-8E0B-E6A034AB8A39}" type="datetimeFigureOut">
              <a:rPr lang="it-IT"/>
              <a:pPr>
                <a:defRPr/>
              </a:pPr>
              <a:t>22/10/2013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3CB7C0A-163B-4AAD-A9BB-627F4575021D}" type="slidenum">
              <a:rPr lang="it-IT"/>
              <a:pPr>
                <a:defRPr/>
              </a:pPr>
              <a:t>‹N›</a:t>
            </a:fld>
            <a:endParaRPr lang="it-IT"/>
          </a:p>
        </p:txBody>
      </p:sp>
    </p:spTree>
    <p:extLst>
      <p:ext uri="{BB962C8B-B14F-4D97-AF65-F5344CB8AC3E}">
        <p14:creationId xmlns="" xmlns:p14="http://schemas.microsoft.com/office/powerpoint/2010/main" val="92713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A3719A6E-14D6-462E-AE9D-E3EBC4FD069D}" type="datetimeFigureOut">
              <a:rPr lang="it-IT"/>
              <a:pPr>
                <a:defRPr/>
              </a:pPr>
              <a:t>22/10/2013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4FBD0EB-E69F-4118-BC1D-E75984C81C76}" type="slidenum">
              <a:rPr lang="it-IT"/>
              <a:pPr>
                <a:defRPr/>
              </a:pPr>
              <a:t>‹N›</a:t>
            </a:fld>
            <a:endParaRPr lang="it-IT"/>
          </a:p>
        </p:txBody>
      </p:sp>
    </p:spTree>
    <p:extLst>
      <p:ext uri="{BB962C8B-B14F-4D97-AF65-F5344CB8AC3E}">
        <p14:creationId xmlns="" xmlns:p14="http://schemas.microsoft.com/office/powerpoint/2010/main" val="355425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A276A3DE-12F1-4412-A339-EC337C8F7B50}" type="datetimeFigureOut">
              <a:rPr lang="it-IT"/>
              <a:pPr>
                <a:defRPr/>
              </a:pPr>
              <a:t>22/10/2013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2FEF898-513A-41A8-A3C0-FD1A4E5095DE}" type="slidenum">
              <a:rPr lang="it-IT"/>
              <a:pPr>
                <a:defRPr/>
              </a:pPr>
              <a:t>‹N›</a:t>
            </a:fld>
            <a:endParaRPr lang="it-IT"/>
          </a:p>
        </p:txBody>
      </p:sp>
    </p:spTree>
    <p:extLst>
      <p:ext uri="{BB962C8B-B14F-4D97-AF65-F5344CB8AC3E}">
        <p14:creationId xmlns="" xmlns:p14="http://schemas.microsoft.com/office/powerpoint/2010/main" val="76056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6F570D02-585C-4370-A456-267D727AD433}" type="datetimeFigureOut">
              <a:rPr lang="it-IT"/>
              <a:pPr>
                <a:defRPr/>
              </a:pPr>
              <a:t>22/10/2013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A200BA9-5DB9-43BB-BDF5-9C51CC335453}" type="slidenum">
              <a:rPr lang="it-IT"/>
              <a:pPr>
                <a:defRPr/>
              </a:pPr>
              <a:t>‹N›</a:t>
            </a:fld>
            <a:endParaRPr lang="it-IT"/>
          </a:p>
        </p:txBody>
      </p:sp>
    </p:spTree>
    <p:extLst>
      <p:ext uri="{BB962C8B-B14F-4D97-AF65-F5344CB8AC3E}">
        <p14:creationId xmlns="" xmlns:p14="http://schemas.microsoft.com/office/powerpoint/2010/main" val="29590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EF6A9B79-227D-4124-9685-998A702BBF5A}" type="datetimeFigureOut">
              <a:rPr lang="it-IT"/>
              <a:pPr>
                <a:defRPr/>
              </a:pPr>
              <a:t>22/10/2013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DF7E6BCA-3E5D-4D32-A03A-4D3C036FA94E}" type="slidenum">
              <a:rPr lang="it-IT"/>
              <a:pPr>
                <a:defRPr/>
              </a:pPr>
              <a:t>‹N›</a:t>
            </a:fld>
            <a:endParaRPr lang="it-IT"/>
          </a:p>
        </p:txBody>
      </p:sp>
    </p:spTree>
    <p:extLst>
      <p:ext uri="{BB962C8B-B14F-4D97-AF65-F5344CB8AC3E}">
        <p14:creationId xmlns="" xmlns:p14="http://schemas.microsoft.com/office/powerpoint/2010/main" val="919066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148506F4-DB5B-4DA6-AF2F-768871B9ACDD}" type="datetimeFigureOut">
              <a:rPr lang="it-IT"/>
              <a:pPr>
                <a:defRPr/>
              </a:pPr>
              <a:t>22/10/2013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E63AC347-4DF0-4877-9441-BB4B9BE9D584}" type="slidenum">
              <a:rPr lang="it-IT"/>
              <a:pPr>
                <a:defRPr/>
              </a:pPr>
              <a:t>‹N›</a:t>
            </a:fld>
            <a:endParaRPr lang="it-IT"/>
          </a:p>
        </p:txBody>
      </p:sp>
    </p:spTree>
    <p:extLst>
      <p:ext uri="{BB962C8B-B14F-4D97-AF65-F5344CB8AC3E}">
        <p14:creationId xmlns="" xmlns:p14="http://schemas.microsoft.com/office/powerpoint/2010/main" val="12378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69F5A841-B795-42F7-94B4-633DAF06C66B}" type="datetimeFigureOut">
              <a:rPr lang="it-IT"/>
              <a:pPr>
                <a:defRPr/>
              </a:pPr>
              <a:t>22/10/2013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92CD8877-BEA8-40D7-825F-BF7785A4F30D}" type="slidenum">
              <a:rPr lang="it-IT"/>
              <a:pPr>
                <a:defRPr/>
              </a:pPr>
              <a:t>‹N›</a:t>
            </a:fld>
            <a:endParaRPr lang="it-IT"/>
          </a:p>
        </p:txBody>
      </p:sp>
    </p:spTree>
    <p:extLst>
      <p:ext uri="{BB962C8B-B14F-4D97-AF65-F5344CB8AC3E}">
        <p14:creationId xmlns="" xmlns:p14="http://schemas.microsoft.com/office/powerpoint/2010/main" val="78348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E084AC2-B11C-4D9A-B8F4-2CD8D79BD9B9}" type="datetimeFigureOut">
              <a:rPr lang="it-IT"/>
              <a:pPr>
                <a:defRPr/>
              </a:pPr>
              <a:t>22/10/2013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9BD664A-6A68-4B69-8440-0D8506B52FFD}" type="slidenum">
              <a:rPr lang="it-IT"/>
              <a:pPr>
                <a:defRPr/>
              </a:pPr>
              <a:t>‹N›</a:t>
            </a:fld>
            <a:endParaRPr lang="it-IT"/>
          </a:p>
        </p:txBody>
      </p:sp>
    </p:spTree>
    <p:extLst>
      <p:ext uri="{BB962C8B-B14F-4D97-AF65-F5344CB8AC3E}">
        <p14:creationId xmlns="" xmlns:p14="http://schemas.microsoft.com/office/powerpoint/2010/main" val="82990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FF8A324-253E-4C0F-9641-6F79088A1A10}" type="datetimeFigureOut">
              <a:rPr lang="it-IT"/>
              <a:pPr>
                <a:defRPr/>
              </a:pPr>
              <a:t>22/10/2013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FE1FD2A-84FA-4E95-B46A-EA4D8C5DFF53}" type="slidenum">
              <a:rPr lang="it-IT"/>
              <a:pPr>
                <a:defRPr/>
              </a:pPr>
              <a:t>‹N›</a:t>
            </a:fld>
            <a:endParaRPr lang="it-IT"/>
          </a:p>
        </p:txBody>
      </p:sp>
    </p:spTree>
    <p:extLst>
      <p:ext uri="{BB962C8B-B14F-4D97-AF65-F5344CB8AC3E}">
        <p14:creationId xmlns="" xmlns:p14="http://schemas.microsoft.com/office/powerpoint/2010/main" val="273894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pitchFamily="34" charset="0"/>
              </a:defRPr>
            </a:lvl1pPr>
          </a:lstStyle>
          <a:p>
            <a:pPr fontAlgn="base">
              <a:spcBef>
                <a:spcPct val="0"/>
              </a:spcBef>
              <a:spcAft>
                <a:spcPct val="0"/>
              </a:spcAft>
              <a:defRPr/>
            </a:pPr>
            <a:fld id="{2DA3609F-E6E3-4DCE-83F1-476C80B78F31}" type="datetimeFigureOut">
              <a:rPr lang="it-IT">
                <a:cs typeface="Arial" charset="0"/>
              </a:rPr>
              <a:pPr fontAlgn="base">
                <a:spcBef>
                  <a:spcPct val="0"/>
                </a:spcBef>
                <a:spcAft>
                  <a:spcPct val="0"/>
                </a:spcAft>
                <a:defRPr/>
              </a:pPr>
              <a:t>22/10/2013</a:t>
            </a:fld>
            <a:endParaRPr lang="it-IT">
              <a:cs typeface="Arial" charset="0"/>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latin typeface="Calibri" pitchFamily="34" charset="0"/>
              </a:defRPr>
            </a:lvl1pPr>
          </a:lstStyle>
          <a:p>
            <a:pPr fontAlgn="base">
              <a:spcBef>
                <a:spcPct val="0"/>
              </a:spcBef>
              <a:spcAft>
                <a:spcPct val="0"/>
              </a:spcAft>
              <a:defRPr/>
            </a:pPr>
            <a:endParaRPr lang="it-IT">
              <a:cs typeface="Arial" charset="0"/>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itchFamily="34" charset="0"/>
              </a:defRPr>
            </a:lvl1pPr>
          </a:lstStyle>
          <a:p>
            <a:pPr fontAlgn="base">
              <a:spcBef>
                <a:spcPct val="0"/>
              </a:spcBef>
              <a:spcAft>
                <a:spcPct val="0"/>
              </a:spcAft>
              <a:defRPr/>
            </a:pPr>
            <a:fld id="{2B0F1AC5-BD46-438E-B355-1A1418DC4D9A}" type="slidenum">
              <a:rPr lang="it-IT">
                <a:cs typeface="Arial" charset="0"/>
              </a:rPr>
              <a:pPr fontAlgn="base">
                <a:spcBef>
                  <a:spcPct val="0"/>
                </a:spcBef>
                <a:spcAft>
                  <a:spcPct val="0"/>
                </a:spcAft>
                <a:defRPr/>
              </a:pPr>
              <a:t>‹N›</a:t>
            </a:fld>
            <a:endParaRPr lang="it-IT">
              <a:cs typeface="Arial" charset="0"/>
            </a:endParaRPr>
          </a:p>
        </p:txBody>
      </p:sp>
    </p:spTree>
    <p:extLst>
      <p:ext uri="{BB962C8B-B14F-4D97-AF65-F5344CB8AC3E}">
        <p14:creationId xmlns="" xmlns:p14="http://schemas.microsoft.com/office/powerpoint/2010/main" val="35709971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TEST INTELLIGENZA</a:t>
            </a:r>
            <a:r>
              <a:rPr lang="it-IT" dirty="0"/>
              <a:t/>
            </a:r>
            <a:br>
              <a:rPr lang="it-IT" dirty="0"/>
            </a:br>
            <a:endParaRPr lang="it-IT" dirty="0"/>
          </a:p>
        </p:txBody>
      </p:sp>
      <p:sp>
        <p:nvSpPr>
          <p:cNvPr id="3" name="Segnaposto contenuto 2"/>
          <p:cNvSpPr>
            <a:spLocks noGrp="1"/>
          </p:cNvSpPr>
          <p:nvPr>
            <p:ph idx="1"/>
          </p:nvPr>
        </p:nvSpPr>
        <p:spPr/>
        <p:txBody>
          <a:bodyPr/>
          <a:lstStyle/>
          <a:p>
            <a:r>
              <a:rPr lang="it-IT" dirty="0" smtClean="0"/>
              <a:t>WISC-III (BAMBINI) : </a:t>
            </a:r>
            <a:r>
              <a:rPr lang="it-IT" sz="1600" dirty="0" smtClean="0"/>
              <a:t>la WISC-III valuta l’abilità intellettiva di soggetti tra i 6 e i 16 anni. Il test è composto da 13 sottoscale che forniscono 3 punteggi: QI Verbale, QI di Performance e QI Totale. Le scale, alternate in verbali e di performance,vengono somministrate in ordine alternato dallo psicologo, per un tempo di somministrazione totale di circa un’ora.</a:t>
            </a:r>
            <a:endParaRPr lang="it-IT" dirty="0" smtClean="0"/>
          </a:p>
          <a:p>
            <a:r>
              <a:rPr lang="it-IT" dirty="0" smtClean="0"/>
              <a:t>WAIS (ADULTI) : </a:t>
            </a:r>
            <a:r>
              <a:rPr lang="it-IT" sz="1600" dirty="0" smtClean="0"/>
              <a:t>la WAIS valuta le abilità intellettive in soggetti dai 16 anni in poi. La WAIS è utile anche per valutare il tipo d’intelligenza (pratica o verbale) del soggetto, ed eventuale deterioramento cognitivo o carenze specifiche. È composto da 11 </a:t>
            </a:r>
            <a:r>
              <a:rPr lang="it-IT" sz="1600" dirty="0" err="1" smtClean="0"/>
              <a:t>subtest</a:t>
            </a:r>
            <a:r>
              <a:rPr lang="it-IT" sz="1600" dirty="0" smtClean="0"/>
              <a:t>, divisi in 6 di Scala Verbale e 5 di Scala di Performance, somministrabili separate a seconda degli obiettivi della somministrazione. La somministrazione è coadiuvata dallo psicologo e dura circa un’ora.</a:t>
            </a:r>
            <a:endParaRPr lang="it-IT" dirty="0"/>
          </a:p>
        </p:txBody>
      </p:sp>
    </p:spTree>
    <p:extLst>
      <p:ext uri="{BB962C8B-B14F-4D97-AF65-F5344CB8AC3E}">
        <p14:creationId xmlns="" xmlns:p14="http://schemas.microsoft.com/office/powerpoint/2010/main" val="2785636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15416"/>
            <a:ext cx="8229600" cy="1143000"/>
          </a:xfrm>
        </p:spPr>
        <p:txBody>
          <a:bodyPr/>
          <a:lstStyle/>
          <a:p>
            <a:r>
              <a:rPr lang="it-IT" dirty="0" err="1" smtClean="0"/>
              <a:t>PERSONALITà</a:t>
            </a:r>
            <a:endParaRPr lang="it-IT" dirty="0"/>
          </a:p>
        </p:txBody>
      </p:sp>
      <p:sp>
        <p:nvSpPr>
          <p:cNvPr id="3" name="Segnaposto contenuto 2"/>
          <p:cNvSpPr>
            <a:spLocks noGrp="1"/>
          </p:cNvSpPr>
          <p:nvPr>
            <p:ph idx="1"/>
          </p:nvPr>
        </p:nvSpPr>
        <p:spPr>
          <a:xfrm>
            <a:off x="457200" y="415205"/>
            <a:ext cx="8229600" cy="4525963"/>
          </a:xfrm>
        </p:spPr>
        <p:txBody>
          <a:bodyPr/>
          <a:lstStyle/>
          <a:p>
            <a:r>
              <a:rPr lang="it-IT" sz="2400" dirty="0" smtClean="0"/>
              <a:t>SCID 2: </a:t>
            </a:r>
            <a:r>
              <a:rPr lang="it-IT" sz="1600" dirty="0" smtClean="0"/>
              <a:t>La </a:t>
            </a:r>
            <a:r>
              <a:rPr lang="it-IT" sz="1600" i="1" dirty="0" smtClean="0"/>
              <a:t>SCID-II </a:t>
            </a:r>
            <a:r>
              <a:rPr lang="it-IT" sz="1600" dirty="0" smtClean="0"/>
              <a:t>è un'intervista </a:t>
            </a:r>
            <a:r>
              <a:rPr lang="it-IT" sz="1600" dirty="0" err="1" smtClean="0"/>
              <a:t>semistrutturata</a:t>
            </a:r>
            <a:r>
              <a:rPr lang="it-IT" sz="1600" dirty="0" smtClean="0"/>
              <a:t> per la valutazione diagnostica dei dieci </a:t>
            </a:r>
            <a:r>
              <a:rPr lang="it-IT" sz="1600" i="1" dirty="0" smtClean="0"/>
              <a:t>disturbi di personalità dell'asse II </a:t>
            </a:r>
            <a:r>
              <a:rPr lang="it-IT" sz="1600" dirty="0" smtClean="0"/>
              <a:t>del DSM-IV, dei </a:t>
            </a:r>
            <a:r>
              <a:rPr lang="it-IT" sz="1600" i="1" dirty="0" smtClean="0"/>
              <a:t>disturbi </a:t>
            </a:r>
            <a:r>
              <a:rPr lang="it-IT" sz="1600" i="1" dirty="0" err="1" smtClean="0"/>
              <a:t>passivo-aggressivo</a:t>
            </a:r>
            <a:r>
              <a:rPr lang="it-IT" sz="1600" dirty="0" smtClean="0"/>
              <a:t> o </a:t>
            </a:r>
            <a:r>
              <a:rPr lang="it-IT" sz="1600" i="1" dirty="0" smtClean="0"/>
              <a:t>depressivo</a:t>
            </a:r>
            <a:r>
              <a:rPr lang="it-IT" sz="1600" dirty="0" smtClean="0"/>
              <a:t> e del </a:t>
            </a:r>
            <a:r>
              <a:rPr lang="it-IT" sz="1600" i="1" dirty="0" smtClean="0"/>
              <a:t>disturbo di personalità NAS</a:t>
            </a:r>
            <a:r>
              <a:rPr lang="it-IT" sz="1600" dirty="0" smtClean="0"/>
              <a:t>. L’intervista, composta per lo più da domande aperte, può essere preceduta da un “questionario di personalità” di 119 domande, utilizzato per velocizzare i tempi dell’intervista (in cui si andranno a trattare solo i temi che nel questionario hanno avuto risposta positiva). La SCID-II è proposta ad adolescenti e adulti e l’intervista dura circa 40-60 minuti, mentre il questionario 20 minuti.</a:t>
            </a:r>
          </a:p>
          <a:p>
            <a:r>
              <a:rPr lang="it-IT" sz="2400" dirty="0" smtClean="0"/>
              <a:t>Big </a:t>
            </a:r>
            <a:r>
              <a:rPr lang="it-IT" sz="2400" dirty="0" err="1" smtClean="0"/>
              <a:t>Five</a:t>
            </a:r>
            <a:r>
              <a:rPr lang="it-IT" sz="2400" dirty="0" smtClean="0"/>
              <a:t> </a:t>
            </a:r>
            <a:r>
              <a:rPr lang="it-IT" sz="2400" dirty="0" err="1" smtClean="0"/>
              <a:t>Questionnaire</a:t>
            </a:r>
            <a:r>
              <a:rPr lang="it-IT" sz="2400" dirty="0" smtClean="0"/>
              <a:t> (BFQ): </a:t>
            </a:r>
            <a:r>
              <a:rPr lang="it-IT" sz="1600" dirty="0" smtClean="0"/>
              <a:t>il BFQ valuta i cinque tratti considerati fondamentali nella descrizione della personalità: Estroversione, Stabilità emotiva, Gradevolezza, Coscienziosità, Apertura mentale. È un questionario </a:t>
            </a:r>
            <a:r>
              <a:rPr lang="it-IT" sz="1600" dirty="0" err="1" smtClean="0"/>
              <a:t>self-report</a:t>
            </a:r>
            <a:r>
              <a:rPr lang="it-IT" sz="1600" dirty="0" smtClean="0"/>
              <a:t> composto da 132 item su scala </a:t>
            </a:r>
            <a:r>
              <a:rPr lang="it-IT" sz="1600" dirty="0" err="1" smtClean="0"/>
              <a:t>Likert</a:t>
            </a:r>
            <a:r>
              <a:rPr lang="it-IT" sz="1600" dirty="0" smtClean="0"/>
              <a:t> a 5 punti. La somministrazione può essere individuale o collettiva e varia dai 15 ai 40 minuti. Il BFQ è uno dei pochi test italiani di personalità.</a:t>
            </a:r>
            <a:endParaRPr lang="it-IT" dirty="0" smtClean="0"/>
          </a:p>
          <a:p>
            <a:r>
              <a:rPr lang="it-IT" sz="2400" dirty="0" smtClean="0"/>
              <a:t>16 PF: </a:t>
            </a:r>
            <a:r>
              <a:rPr lang="it-IT" sz="1600" dirty="0" smtClean="0"/>
              <a:t>il 16PF si basa sulla teoria dei Tratti e va a delineare la personalità del soggetto su 16 dimensioni indipendenti tra loro, e scoperte attraverso l’analisi fattoriale. Destinato ad adolescenti ed adulti il test (nella sua ultima versione 16PF5) è composto da 185 item con modalità di risposta a tre possibilità: affermazione positiva, affermazione negativa, incertezza. La somministrazione, individuale o collettiva, dura dai 35 ai 50 minuti.</a:t>
            </a:r>
            <a:endParaRPr lang="it-IT" dirty="0" smtClean="0"/>
          </a:p>
          <a:p>
            <a:r>
              <a:rPr lang="it-IT" sz="2400" dirty="0" err="1" smtClean="0"/>
              <a:t>Eysenck</a:t>
            </a:r>
            <a:r>
              <a:rPr lang="it-IT" sz="2400" dirty="0" smtClean="0"/>
              <a:t> </a:t>
            </a:r>
            <a:r>
              <a:rPr lang="it-IT" sz="2400" dirty="0" err="1" smtClean="0"/>
              <a:t>Personality</a:t>
            </a:r>
            <a:r>
              <a:rPr lang="it-IT" sz="2400" dirty="0" smtClean="0"/>
              <a:t> </a:t>
            </a:r>
            <a:r>
              <a:rPr lang="it-IT" sz="2400" dirty="0" err="1" smtClean="0"/>
              <a:t>questionnaire</a:t>
            </a:r>
            <a:r>
              <a:rPr lang="it-IT" sz="2400" dirty="0" smtClean="0"/>
              <a:t> (EPQ): </a:t>
            </a:r>
            <a:r>
              <a:rPr lang="it-IT" sz="1600" dirty="0" smtClean="0"/>
              <a:t>l’EPQ è una misura delle tre fondamentali dimensioni di personalità: </a:t>
            </a:r>
            <a:r>
              <a:rPr lang="it-IT" sz="1600" dirty="0" err="1" smtClean="0"/>
              <a:t>Nevroticismo</a:t>
            </a:r>
            <a:r>
              <a:rPr lang="it-IT" sz="1600" dirty="0" smtClean="0"/>
              <a:t>, </a:t>
            </a:r>
            <a:r>
              <a:rPr lang="it-IT" sz="1600" dirty="0" err="1" smtClean="0"/>
              <a:t>Psicoticismo</a:t>
            </a:r>
            <a:r>
              <a:rPr lang="it-IT" sz="1600" dirty="0" smtClean="0"/>
              <a:t>, Estroversione. Ideato per soggetti dai 18 anni in su, l’EPQ è composto da 90 item e è autosomministrabile. Oltre alla misura delle tre dimensioni sopradescritte c’è anche una scala di controllo definita “</a:t>
            </a:r>
            <a:r>
              <a:rPr lang="it-IT" sz="1600" dirty="0" err="1" smtClean="0"/>
              <a:t>Lie</a:t>
            </a:r>
            <a:r>
              <a:rPr lang="it-IT" sz="1600" dirty="0" smtClean="0"/>
              <a:t>”. Il tempo di compilazione è di 10-15 minuti. L’EPQ è presente anche nel CBA2.0 (Scheda 5).</a:t>
            </a:r>
            <a:endParaRPr lang="it-IT" dirty="0" smtClean="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ANZIANI</a:t>
            </a:r>
            <a:br>
              <a:rPr lang="it-IT" dirty="0"/>
            </a:br>
            <a:endParaRPr lang="it-IT" dirty="0"/>
          </a:p>
        </p:txBody>
      </p:sp>
      <p:sp>
        <p:nvSpPr>
          <p:cNvPr id="3" name="Segnaposto contenuto 2"/>
          <p:cNvSpPr>
            <a:spLocks noGrp="1"/>
          </p:cNvSpPr>
          <p:nvPr>
            <p:ph idx="1"/>
          </p:nvPr>
        </p:nvSpPr>
        <p:spPr>
          <a:xfrm>
            <a:off x="457200" y="703237"/>
            <a:ext cx="8229600" cy="4525963"/>
          </a:xfrm>
        </p:spPr>
        <p:txBody>
          <a:bodyPr/>
          <a:lstStyle/>
          <a:p>
            <a:r>
              <a:rPr lang="it-IT" dirty="0" smtClean="0"/>
              <a:t>MMSE: </a:t>
            </a:r>
            <a:r>
              <a:rPr lang="it-IT" sz="1600" dirty="0" smtClean="0"/>
              <a:t>il MMSE è un test neuropsicologico atto ad una prima valutazione di screening su soggetti anziani. Il test è piuttosto breve (10 minuti di somministrazione) e le domande proposte valutano  la presenza di deterioramento cognitivo dovuta a possibile demenza. I 30 item del test sono riconducibili a orientamento nel tempo; orientamento nello spazio; registrazione di parole; attenzione e calcolo; rievocazione; linguaggio; prassia costruttiva. Il massimo punteggio è 30 con un cut-off di 23. Il test è proposto in due versioni, rispettivamente per soggetti under 65 anni e </a:t>
            </a:r>
            <a:r>
              <a:rPr lang="it-IT" sz="1600" dirty="0" err="1" smtClean="0"/>
              <a:t>over</a:t>
            </a:r>
            <a:r>
              <a:rPr lang="it-IT" sz="1600" dirty="0" smtClean="0"/>
              <a:t> 65 anni.</a:t>
            </a:r>
          </a:p>
          <a:p>
            <a:r>
              <a:rPr lang="it-IT" dirty="0" err="1" smtClean="0"/>
              <a:t>Hachinsky</a:t>
            </a:r>
            <a:r>
              <a:rPr lang="it-IT" dirty="0" smtClean="0"/>
              <a:t> </a:t>
            </a:r>
            <a:r>
              <a:rPr lang="it-IT" dirty="0" err="1" smtClean="0"/>
              <a:t>ischemic</a:t>
            </a:r>
            <a:r>
              <a:rPr lang="it-IT" dirty="0" smtClean="0"/>
              <a:t> score (HIS): </a:t>
            </a:r>
            <a:r>
              <a:rPr lang="it-IT" sz="1600" dirty="0" smtClean="0"/>
              <a:t>il HIS è uno strumento utile per differenziare una demenza vascolare (VD) da una demenza degenerativa (demenza di Alzheimer AD). Vengono proposte 13 caratteristiche cliniche e vengono assegnati da 1 a 2 punti per ognuna di queste caratteristiche presenti in anamnesi o ad un esame obiettivo del paziente. Un punteggio superiore a 7 indica una maggior probabilità di demenza vascolare; un punteggio inferiore a 4 invece può indicare una demenza degenerativa.</a:t>
            </a:r>
          </a:p>
          <a:p>
            <a:r>
              <a:rPr lang="it-IT" dirty="0" smtClean="0"/>
              <a:t>Alzheimer </a:t>
            </a:r>
            <a:r>
              <a:rPr lang="it-IT" dirty="0" err="1" smtClean="0"/>
              <a:t>disease</a:t>
            </a:r>
            <a:r>
              <a:rPr lang="it-IT" dirty="0" smtClean="0"/>
              <a:t> </a:t>
            </a:r>
            <a:r>
              <a:rPr lang="it-IT" dirty="0" err="1" smtClean="0"/>
              <a:t>Assessment</a:t>
            </a:r>
            <a:r>
              <a:rPr lang="it-IT" dirty="0" smtClean="0"/>
              <a:t> Scale (ADAS): </a:t>
            </a:r>
            <a:r>
              <a:rPr lang="it-IT" sz="1600" dirty="0" smtClean="0"/>
              <a:t>il test, proposto per pazienti affetti da Alzheimer, valuta i disturbi del comportamento sia cognitivo sia non cognitivo. La </a:t>
            </a:r>
            <a:r>
              <a:rPr lang="it-IT" sz="1600" dirty="0" err="1" smtClean="0"/>
              <a:t>subscala</a:t>
            </a:r>
            <a:r>
              <a:rPr lang="it-IT" sz="1600" dirty="0" smtClean="0"/>
              <a:t> non cognitiva (</a:t>
            </a:r>
            <a:r>
              <a:rPr lang="it-IT" sz="1600" dirty="0" err="1" smtClean="0"/>
              <a:t>ADAS-noncogn</a:t>
            </a:r>
            <a:r>
              <a:rPr lang="it-IT" sz="1600" dirty="0" smtClean="0"/>
              <a:t>) è composta da 10 item ed il suo punteggio va da 0 a 50, in ordine crescente di gravità; la </a:t>
            </a:r>
            <a:r>
              <a:rPr lang="it-IT" sz="1600" dirty="0" err="1" smtClean="0"/>
              <a:t>subscala</a:t>
            </a:r>
            <a:r>
              <a:rPr lang="it-IT" sz="1600" dirty="0" smtClean="0"/>
              <a:t> cognitiva (</a:t>
            </a:r>
            <a:r>
              <a:rPr lang="it-IT" sz="1600" dirty="0" err="1" smtClean="0"/>
              <a:t>ADAScogn</a:t>
            </a:r>
            <a:r>
              <a:rPr lang="it-IT" sz="1600" dirty="0" smtClean="0"/>
              <a:t>) è composta da 9 prove (tra cui due di valutazione mnesica) con un punteggio da 0, assenza di errori, sino al massimo di errori possibili.</a:t>
            </a:r>
            <a:endParaRPr lang="it-IT" dirty="0"/>
          </a:p>
        </p:txBody>
      </p:sp>
    </p:spTree>
    <p:extLst>
      <p:ext uri="{BB962C8B-B14F-4D97-AF65-F5344CB8AC3E}">
        <p14:creationId xmlns="" xmlns:p14="http://schemas.microsoft.com/office/powerpoint/2010/main" val="3122764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Caregivers</a:t>
            </a:r>
            <a:endParaRPr lang="it-IT" dirty="0"/>
          </a:p>
        </p:txBody>
      </p:sp>
      <p:sp>
        <p:nvSpPr>
          <p:cNvPr id="3" name="Segnaposto contenuto 2"/>
          <p:cNvSpPr>
            <a:spLocks noGrp="1"/>
          </p:cNvSpPr>
          <p:nvPr>
            <p:ph idx="1"/>
          </p:nvPr>
        </p:nvSpPr>
        <p:spPr/>
        <p:txBody>
          <a:bodyPr/>
          <a:lstStyle/>
          <a:p>
            <a:r>
              <a:rPr lang="it-IT" dirty="0" err="1" smtClean="0"/>
              <a:t>Caregiver</a:t>
            </a:r>
            <a:r>
              <a:rPr lang="it-IT" dirty="0" smtClean="0"/>
              <a:t> </a:t>
            </a:r>
            <a:r>
              <a:rPr lang="it-IT" dirty="0" err="1" smtClean="0"/>
              <a:t>Burden</a:t>
            </a:r>
            <a:r>
              <a:rPr lang="it-IT" dirty="0" smtClean="0"/>
              <a:t> </a:t>
            </a:r>
            <a:r>
              <a:rPr lang="it-IT" dirty="0" err="1" smtClean="0"/>
              <a:t>Inventory</a:t>
            </a:r>
            <a:r>
              <a:rPr lang="it-IT" dirty="0" smtClean="0"/>
              <a:t> (CBI): </a:t>
            </a:r>
            <a:r>
              <a:rPr lang="it-IT" sz="1600" dirty="0" smtClean="0"/>
              <a:t>Il CBI valuta il carico e le difficoltà delle persone che prestano assistenza ai malati. Il test, composto da 24 domande, misura cinque differenti dimensioni del “</a:t>
            </a:r>
            <a:r>
              <a:rPr lang="it-IT" sz="1600" dirty="0" err="1" smtClean="0"/>
              <a:t>burden</a:t>
            </a:r>
            <a:r>
              <a:rPr lang="it-IT" sz="1600" dirty="0" smtClean="0"/>
              <a:t>”: il carico di tempo dedicato al malato; il carico evolutivo, relativo alla sensazione di perdere delle opportunità rispetto alla propria generazione; il carico fisico, inerente la salute del </a:t>
            </a:r>
            <a:r>
              <a:rPr lang="it-IT" sz="1600" dirty="0" err="1" smtClean="0"/>
              <a:t>caregiver</a:t>
            </a:r>
            <a:r>
              <a:rPr lang="it-IT" sz="1600" dirty="0" smtClean="0"/>
              <a:t>; il carico sociale, inerente i sentimenti del </a:t>
            </a:r>
            <a:r>
              <a:rPr lang="it-IT" sz="1600" dirty="0" err="1" smtClean="0"/>
              <a:t>caregiver</a:t>
            </a:r>
            <a:r>
              <a:rPr lang="it-IT" sz="1600" dirty="0" smtClean="0"/>
              <a:t> rispetto agli altri membri della famiglia; il carico emotivo, riguardante la sfera emotiva.</a:t>
            </a:r>
            <a:endParaRPr lang="it-IT" dirty="0" smtClean="0"/>
          </a:p>
          <a:p>
            <a:r>
              <a:rPr lang="it-IT" dirty="0" err="1" smtClean="0"/>
              <a:t>Caregiver</a:t>
            </a:r>
            <a:r>
              <a:rPr lang="it-IT" dirty="0" smtClean="0"/>
              <a:t> </a:t>
            </a:r>
            <a:r>
              <a:rPr lang="it-IT" dirty="0" err="1" smtClean="0"/>
              <a:t>Needs</a:t>
            </a:r>
            <a:r>
              <a:rPr lang="it-IT" dirty="0" smtClean="0"/>
              <a:t> </a:t>
            </a:r>
            <a:r>
              <a:rPr lang="it-IT" dirty="0" err="1" smtClean="0"/>
              <a:t>Assessment</a:t>
            </a:r>
            <a:r>
              <a:rPr lang="it-IT" dirty="0" smtClean="0"/>
              <a:t> Scale (CNA</a:t>
            </a:r>
            <a:r>
              <a:rPr lang="it-IT" dirty="0" smtClean="0"/>
              <a:t>): </a:t>
            </a:r>
            <a:r>
              <a:rPr lang="it-IT" sz="1600" dirty="0" smtClean="0"/>
              <a:t>il CNA è stato costruito </a:t>
            </a:r>
            <a:r>
              <a:rPr lang="it-IT" sz="1600" dirty="0" smtClean="0"/>
              <a:t>per indagare i bisogni </a:t>
            </a:r>
            <a:r>
              <a:rPr lang="it-IT" sz="1600" dirty="0" smtClean="0"/>
              <a:t>relativi all’assistenza, </a:t>
            </a:r>
            <a:r>
              <a:rPr lang="it-IT" sz="1600" dirty="0" smtClean="0"/>
              <a:t>percepiti dal </a:t>
            </a:r>
            <a:r>
              <a:rPr lang="it-IT" sz="1600" dirty="0" err="1" smtClean="0"/>
              <a:t>caregiver</a:t>
            </a:r>
            <a:r>
              <a:rPr lang="it-IT" sz="1600" dirty="0" smtClean="0"/>
              <a:t> di un paziente con </a:t>
            </a:r>
            <a:r>
              <a:rPr lang="it-IT" sz="1600" dirty="0" smtClean="0"/>
              <a:t>elevata disabilità</a:t>
            </a:r>
            <a:r>
              <a:rPr lang="it-IT" sz="1600" dirty="0" smtClean="0"/>
              <a:t>, specie nei primi momenti di assunzione del </a:t>
            </a:r>
            <a:r>
              <a:rPr lang="it-IT" sz="1600" dirty="0" smtClean="0"/>
              <a:t>ruolo. Il test è composto da 17 item che fanno riferimento a bisogni emozionali, fisico-funzionali, </a:t>
            </a:r>
            <a:r>
              <a:rPr lang="it-IT" sz="1600" dirty="0" err="1" smtClean="0"/>
              <a:t>cognitivo-comportamentali</a:t>
            </a:r>
            <a:r>
              <a:rPr lang="it-IT" sz="1600" dirty="0" smtClean="0"/>
              <a:t>, relazionali, sociali-organizzativi, spirituali. Per ogni item è prevista una modalità di risposta su scala </a:t>
            </a:r>
            <a:r>
              <a:rPr lang="it-IT" sz="1600" dirty="0" err="1" smtClean="0"/>
              <a:t>Likert</a:t>
            </a:r>
            <a:r>
              <a:rPr lang="it-IT" sz="1600" dirty="0" smtClean="0"/>
              <a:t> da 0 a 3, con un punteggio massimo di 51 che indica la maggior intensità di bisogni espressi.</a:t>
            </a:r>
            <a:endParaRPr lang="it-IT" sz="1600" dirty="0"/>
          </a:p>
        </p:txBody>
      </p:sp>
    </p:spTree>
    <p:extLst>
      <p:ext uri="{BB962C8B-B14F-4D97-AF65-F5344CB8AC3E}">
        <p14:creationId xmlns="" xmlns:p14="http://schemas.microsoft.com/office/powerpoint/2010/main" val="1995411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Alimentazione</a:t>
            </a:r>
            <a:endParaRPr lang="it-IT" dirty="0"/>
          </a:p>
        </p:txBody>
      </p:sp>
      <p:sp>
        <p:nvSpPr>
          <p:cNvPr id="3" name="Segnaposto contenuto 2"/>
          <p:cNvSpPr>
            <a:spLocks noGrp="1"/>
          </p:cNvSpPr>
          <p:nvPr>
            <p:ph idx="1"/>
          </p:nvPr>
        </p:nvSpPr>
        <p:spPr/>
        <p:txBody>
          <a:bodyPr/>
          <a:lstStyle/>
          <a:p>
            <a:r>
              <a:rPr lang="it-IT" dirty="0" smtClean="0"/>
              <a:t>EDI 2 </a:t>
            </a:r>
            <a:r>
              <a:rPr lang="it-IT" dirty="0" err="1" smtClean="0"/>
              <a:t>Eating</a:t>
            </a:r>
            <a:r>
              <a:rPr lang="it-IT" dirty="0" smtClean="0"/>
              <a:t> </a:t>
            </a:r>
            <a:r>
              <a:rPr lang="it-IT" dirty="0" err="1" smtClean="0"/>
              <a:t>Disorder</a:t>
            </a:r>
            <a:r>
              <a:rPr lang="it-IT" dirty="0" smtClean="0"/>
              <a:t> </a:t>
            </a:r>
            <a:r>
              <a:rPr lang="it-IT" dirty="0" err="1" smtClean="0"/>
              <a:t>Inventory</a:t>
            </a:r>
            <a:r>
              <a:rPr lang="it-IT" dirty="0" smtClean="0"/>
              <a:t> 2: </a:t>
            </a:r>
            <a:r>
              <a:rPr lang="it-IT" sz="1600" dirty="0" smtClean="0"/>
              <a:t>Strumento per l'autovalutazione di sintomi psicologici comunemente associati all'anoressia e alla bulimia nervose, è dedicato a soggetti da 13 anni in poi ed è composto da 91 item, articolati su 12 scale. Le scale sono suddivisibili in 3 specifiche per i disturbi alimentari, e 9 scale psicologiche generali, ma rilevanti per i disturbi alimentari.</a:t>
            </a:r>
          </a:p>
          <a:p>
            <a:r>
              <a:rPr lang="it-IT" dirty="0" err="1" smtClean="0"/>
              <a:t>Binge</a:t>
            </a:r>
            <a:r>
              <a:rPr lang="it-IT" dirty="0" smtClean="0"/>
              <a:t> </a:t>
            </a:r>
            <a:r>
              <a:rPr lang="it-IT" dirty="0" err="1" smtClean="0"/>
              <a:t>eating</a:t>
            </a:r>
            <a:r>
              <a:rPr lang="it-IT" dirty="0" smtClean="0"/>
              <a:t> scale BES: </a:t>
            </a:r>
            <a:r>
              <a:rPr lang="it-IT" sz="1600" dirty="0" smtClean="0"/>
              <a:t>Il questionario BES è un test diretto alla valutazione del </a:t>
            </a:r>
            <a:r>
              <a:rPr lang="it-IT" sz="1600" dirty="0" err="1" smtClean="0"/>
              <a:t>BingeEating</a:t>
            </a:r>
            <a:r>
              <a:rPr lang="it-IT" sz="1600" dirty="0" smtClean="0"/>
              <a:t>, un disturbo del comportamento alimentare il cui sintomo principale sono</a:t>
            </a:r>
            <a:r>
              <a:rPr lang="it-IT" sz="1600" b="1" dirty="0" smtClean="0"/>
              <a:t> </a:t>
            </a:r>
            <a:r>
              <a:rPr lang="it-IT" sz="1600" dirty="0" smtClean="0"/>
              <a:t>le</a:t>
            </a:r>
            <a:r>
              <a:rPr lang="it-IT" sz="1600" b="1" dirty="0" smtClean="0"/>
              <a:t> </a:t>
            </a:r>
            <a:r>
              <a:rPr lang="it-IT" sz="1600" dirty="0" smtClean="0"/>
              <a:t>abbuffate compulsive. Il test è composto da 16 gruppi di affermazioni, e per ogni gruppo il soggetto deve selezionare l’affermazione che sembra più adatta a descrivere la propria condizione emotiva. Successivamente ad ogni affermazione selezionata viene assegnato un punteggio (variabile tra 0 e 3) e se il punteggio è inferiore a 17 la presenza di BE è improbabile; se tra 17 e 27 è possibile; se superiore a 27 è probabile.</a:t>
            </a:r>
          </a:p>
          <a:p>
            <a:endParaRPr lang="it-IT" dirty="0"/>
          </a:p>
        </p:txBody>
      </p:sp>
    </p:spTree>
    <p:extLst>
      <p:ext uri="{BB962C8B-B14F-4D97-AF65-F5344CB8AC3E}">
        <p14:creationId xmlns="" xmlns:p14="http://schemas.microsoft.com/office/powerpoint/2010/main" val="1781371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Rischio suicidio</a:t>
            </a:r>
            <a:br>
              <a:rPr lang="it-IT" dirty="0"/>
            </a:br>
            <a:endParaRPr lang="it-IT" dirty="0"/>
          </a:p>
        </p:txBody>
      </p:sp>
      <p:sp>
        <p:nvSpPr>
          <p:cNvPr id="3" name="Segnaposto contenuto 2"/>
          <p:cNvSpPr>
            <a:spLocks noGrp="1"/>
          </p:cNvSpPr>
          <p:nvPr>
            <p:ph idx="1"/>
          </p:nvPr>
        </p:nvSpPr>
        <p:spPr/>
        <p:txBody>
          <a:bodyPr/>
          <a:lstStyle/>
          <a:p>
            <a:r>
              <a:rPr lang="it-IT" dirty="0" smtClean="0"/>
              <a:t>SAS (suicide </a:t>
            </a:r>
            <a:r>
              <a:rPr lang="it-IT" dirty="0" err="1" smtClean="0"/>
              <a:t>attempt</a:t>
            </a:r>
            <a:r>
              <a:rPr lang="it-IT" dirty="0" smtClean="0"/>
              <a:t> scale): </a:t>
            </a:r>
            <a:r>
              <a:rPr lang="it-IT" sz="1600" dirty="0" smtClean="0"/>
              <a:t>la SAS è una scala in grado di valutare il rischio di suicidio dei soggetti. Il test  è composta da 20 item, valutati su di una scala a 5 punti, che possono essere raggruppati in 5 cluster: ideazione e comportamento </a:t>
            </a:r>
            <a:r>
              <a:rPr lang="it-IT" sz="1600" dirty="0" err="1" smtClean="0"/>
              <a:t>suicidario</a:t>
            </a:r>
            <a:r>
              <a:rPr lang="it-IT" sz="1600" dirty="0" smtClean="0"/>
              <a:t>; affettività/umore; condizioni somatiche; reattività emotiva; controllo e adattamento. La somministrazione della SAS prevede un’intervista </a:t>
            </a:r>
            <a:r>
              <a:rPr lang="it-IT" sz="1600" dirty="0" err="1" smtClean="0"/>
              <a:t>semistrutturata</a:t>
            </a:r>
            <a:r>
              <a:rPr lang="it-IT" sz="1600" dirty="0" smtClean="0"/>
              <a:t>.</a:t>
            </a:r>
            <a:endParaRPr lang="it-IT" dirty="0" smtClean="0"/>
          </a:p>
          <a:p>
            <a:r>
              <a:rPr lang="it-IT" dirty="0" err="1" smtClean="0"/>
              <a:t>Reason</a:t>
            </a:r>
            <a:r>
              <a:rPr lang="it-IT" dirty="0" smtClean="0"/>
              <a:t> for living </a:t>
            </a:r>
            <a:r>
              <a:rPr lang="it-IT" dirty="0" err="1" smtClean="0"/>
              <a:t>inventory</a:t>
            </a:r>
            <a:r>
              <a:rPr lang="it-IT" dirty="0" smtClean="0"/>
              <a:t>: </a:t>
            </a:r>
            <a:r>
              <a:rPr lang="it-IT" sz="1600" dirty="0" smtClean="0"/>
              <a:t>il RFL misura la probabilità di suicidio e contiene 48 item con modalità di risposta su scala </a:t>
            </a:r>
            <a:r>
              <a:rPr lang="it-IT" sz="1600" dirty="0" err="1" smtClean="0"/>
              <a:t>Likert</a:t>
            </a:r>
            <a:r>
              <a:rPr lang="it-IT" sz="1600" dirty="0" smtClean="0"/>
              <a:t> a 6 gradi. </a:t>
            </a:r>
            <a:r>
              <a:rPr lang="it-IT" sz="1600" dirty="0" smtClean="0"/>
              <a:t>Lo strumento ha 6 sottoscale: credenze sulla sopravvivenza, responsabilità della famiglia, preoccupazioni, paura del suicidio, paura della disapprovazione sociale e obiezioni morali. La versione breve del test è composta da solo 12 item. Il test è particolarmente adeguato per pazienti psichiatrici, ragazzi universitari e adolescenti.</a:t>
            </a:r>
            <a:endParaRPr lang="it-IT" sz="1600" dirty="0"/>
          </a:p>
        </p:txBody>
      </p:sp>
    </p:spTree>
    <p:extLst>
      <p:ext uri="{BB962C8B-B14F-4D97-AF65-F5344CB8AC3E}">
        <p14:creationId xmlns="" xmlns:p14="http://schemas.microsoft.com/office/powerpoint/2010/main" val="4052105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lstStyle/>
          <a:p>
            <a:r>
              <a:rPr lang="it-IT" dirty="0" err="1"/>
              <a:t>Psiconeurologico</a:t>
            </a:r>
            <a:r>
              <a:rPr lang="it-IT" dirty="0"/>
              <a:t/>
            </a:r>
            <a:br>
              <a:rPr lang="it-IT" dirty="0"/>
            </a:br>
            <a:endParaRPr lang="it-IT" dirty="0"/>
          </a:p>
        </p:txBody>
      </p:sp>
      <p:sp>
        <p:nvSpPr>
          <p:cNvPr id="3" name="Segnaposto contenuto 2"/>
          <p:cNvSpPr>
            <a:spLocks noGrp="1"/>
          </p:cNvSpPr>
          <p:nvPr>
            <p:ph idx="1"/>
          </p:nvPr>
        </p:nvSpPr>
        <p:spPr>
          <a:xfrm>
            <a:off x="457200" y="919261"/>
            <a:ext cx="8229600" cy="4525963"/>
          </a:xfrm>
        </p:spPr>
        <p:txBody>
          <a:bodyPr/>
          <a:lstStyle/>
          <a:p>
            <a:r>
              <a:rPr lang="it-IT" dirty="0" smtClean="0"/>
              <a:t>Wisconsin card </a:t>
            </a:r>
            <a:r>
              <a:rPr lang="it-IT" dirty="0" err="1" smtClean="0"/>
              <a:t>Sorting</a:t>
            </a:r>
            <a:r>
              <a:rPr lang="it-IT" dirty="0" smtClean="0"/>
              <a:t> test (</a:t>
            </a:r>
            <a:r>
              <a:rPr lang="it-IT" dirty="0" err="1" smtClean="0"/>
              <a:t>wcst</a:t>
            </a:r>
            <a:r>
              <a:rPr lang="it-IT" dirty="0" smtClean="0"/>
              <a:t>): </a:t>
            </a:r>
            <a:r>
              <a:rPr lang="it-IT" sz="1600" dirty="0" smtClean="0"/>
              <a:t>Il </a:t>
            </a:r>
            <a:r>
              <a:rPr lang="it-IT" sz="1600" i="1" dirty="0" smtClean="0"/>
              <a:t>WCST</a:t>
            </a:r>
            <a:r>
              <a:rPr lang="it-IT" sz="1600" dirty="0" smtClean="0"/>
              <a:t> richiede la capacità di sviluppare e mantenere un'appropriata strategia di </a:t>
            </a:r>
            <a:r>
              <a:rPr lang="it-IT" sz="1600" dirty="0" err="1" smtClean="0"/>
              <a:t>problem-solving</a:t>
            </a:r>
            <a:r>
              <a:rPr lang="it-IT" sz="1600" dirty="0" smtClean="0"/>
              <a:t> al cambiare delle condizioni di stimolo in prospettiva di uno scopo. Il test è particolarmente sensibile a pazienti con lesioni frontali, e la sua somministrazione è destinata a soggetti dai 6 ai 70 anni. Il </a:t>
            </a:r>
            <a:r>
              <a:rPr lang="it-IT" sz="1600" i="1" dirty="0" smtClean="0"/>
              <a:t>WCST</a:t>
            </a:r>
            <a:r>
              <a:rPr lang="it-IT" sz="1600" dirty="0" smtClean="0"/>
              <a:t> consiste di 4 carte-stimolo e 128 carte-risposta. Al soggetto è richiesto di abbinare le carte-risposta a quelle stimolo, secondo certi criteri che tengono conto di determinati parametri. La somministrazione richiede circa 20-30 minuti.</a:t>
            </a:r>
          </a:p>
          <a:p>
            <a:r>
              <a:rPr lang="it-IT" dirty="0" smtClean="0"/>
              <a:t>Torre di Londra: </a:t>
            </a:r>
            <a:r>
              <a:rPr lang="it-IT" sz="1600" dirty="0" smtClean="0"/>
              <a:t>il test valuta le funzioni esecutive e le abilità di </a:t>
            </a:r>
            <a:r>
              <a:rPr lang="it-IT" sz="1600" dirty="0" err="1" smtClean="0"/>
              <a:t>problem</a:t>
            </a:r>
            <a:r>
              <a:rPr lang="it-IT" sz="1600" dirty="0" smtClean="0"/>
              <a:t> </a:t>
            </a:r>
            <a:r>
              <a:rPr lang="it-IT" sz="1600" dirty="0" err="1" smtClean="0"/>
              <a:t>solving</a:t>
            </a:r>
            <a:r>
              <a:rPr lang="it-IT" sz="1600" dirty="0" smtClean="0"/>
              <a:t> del soggetto. Consiste in una tavoletta con tre aste verticali, di altezza crescente, sulle quali sono disposte tre palline in un determinato ordine. Le aste sono in grado di accogliere rispettivamente una, due, e tre palline. Compito del paziente sarà quello di spostare le palline, una sola per volta, per raggiungere un ulteriore ordine (stabilito in precedenza da chi somministra il test). Il test è destinato a soggetti dai 4 ai 13 anni.</a:t>
            </a:r>
          </a:p>
          <a:p>
            <a:r>
              <a:rPr lang="it-IT" dirty="0" err="1" smtClean="0"/>
              <a:t>Frontal</a:t>
            </a:r>
            <a:r>
              <a:rPr lang="it-IT" dirty="0" smtClean="0"/>
              <a:t> </a:t>
            </a:r>
            <a:r>
              <a:rPr lang="it-IT" dirty="0" err="1" smtClean="0"/>
              <a:t>Assessment</a:t>
            </a:r>
            <a:r>
              <a:rPr lang="it-IT" dirty="0" smtClean="0"/>
              <a:t> </a:t>
            </a:r>
            <a:r>
              <a:rPr lang="it-IT" dirty="0" err="1" smtClean="0"/>
              <a:t>Battery</a:t>
            </a:r>
            <a:r>
              <a:rPr lang="it-IT" dirty="0" smtClean="0"/>
              <a:t>: </a:t>
            </a:r>
            <a:r>
              <a:rPr lang="it-IT" sz="1600" dirty="0" smtClean="0"/>
              <a:t>il FAB è un test che valuta estensivamente le funzioni frontali in sei prove differenti (concettualizzazione, flessibilità mentale, programmazione, sensibilità all’interferenza, controllo inibitorio ed autonomia dall’ambiente). Il test è dedicato a pazienti allettati e richiede circa 10 minuti per la somministrazione.</a:t>
            </a:r>
            <a:endParaRPr lang="it-IT" dirty="0" smtClean="0"/>
          </a:p>
          <a:p>
            <a:pPr>
              <a:buNone/>
            </a:pPr>
            <a:endParaRPr lang="it-IT" dirty="0"/>
          </a:p>
        </p:txBody>
      </p:sp>
    </p:spTree>
    <p:extLst>
      <p:ext uri="{BB962C8B-B14F-4D97-AF65-F5344CB8AC3E}">
        <p14:creationId xmlns="" xmlns:p14="http://schemas.microsoft.com/office/powerpoint/2010/main" val="3937297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Psiconeurologico</a:t>
            </a:r>
            <a:endParaRPr lang="it-IT" dirty="0"/>
          </a:p>
        </p:txBody>
      </p:sp>
      <p:sp>
        <p:nvSpPr>
          <p:cNvPr id="3" name="Segnaposto contenuto 2"/>
          <p:cNvSpPr>
            <a:spLocks noGrp="1"/>
          </p:cNvSpPr>
          <p:nvPr>
            <p:ph idx="1"/>
          </p:nvPr>
        </p:nvSpPr>
        <p:spPr/>
        <p:txBody>
          <a:bodyPr/>
          <a:lstStyle/>
          <a:p>
            <a:r>
              <a:rPr lang="it-IT" dirty="0" err="1" smtClean="0"/>
              <a:t>Bender</a:t>
            </a:r>
            <a:r>
              <a:rPr lang="it-IT" dirty="0" smtClean="0"/>
              <a:t> Gestalt Test (maturità ed integrità neurologica anche per bambini): </a:t>
            </a:r>
            <a:r>
              <a:rPr lang="it-IT" sz="1600" dirty="0" smtClean="0"/>
              <a:t>Il test è dedicato a soggetti in età compresa tra i 4 e gli 11 anni. Il BGT valuta lo sviluppo della funzione della gestalt </a:t>
            </a:r>
            <a:r>
              <a:rPr lang="it-IT" sz="1600" dirty="0" err="1" smtClean="0"/>
              <a:t>visuomotoria</a:t>
            </a:r>
            <a:r>
              <a:rPr lang="it-IT" sz="1600" dirty="0" smtClean="0"/>
              <a:t> e studia eventuali regressioni o deviazioni in tale sviluppo. Si presentano 9 figure rappresentanti delle </a:t>
            </a:r>
            <a:r>
              <a:rPr lang="it-IT" sz="1600" i="1" dirty="0" smtClean="0"/>
              <a:t>gestalt</a:t>
            </a:r>
            <a:r>
              <a:rPr lang="it-IT" sz="1600" dirty="0" smtClean="0"/>
              <a:t> differenti, che il soggetto deve riprodurre come vede. La valutazione dipende dalla forma delle figure riprodotte, dal rapporto in cui si trovano le une con le altre, dalla collocazione nello spazio e dalla successione temporale.</a:t>
            </a:r>
          </a:p>
          <a:p>
            <a:r>
              <a:rPr lang="it-IT" dirty="0" smtClean="0"/>
              <a:t>Test stime cognitive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Disturbi specifici apprendimento</a:t>
            </a:r>
            <a:endParaRPr lang="it-IT" dirty="0"/>
          </a:p>
        </p:txBody>
      </p:sp>
      <p:sp>
        <p:nvSpPr>
          <p:cNvPr id="3" name="Segnaposto contenuto 2"/>
          <p:cNvSpPr>
            <a:spLocks noGrp="1"/>
          </p:cNvSpPr>
          <p:nvPr>
            <p:ph idx="1"/>
          </p:nvPr>
        </p:nvSpPr>
        <p:spPr/>
        <p:txBody>
          <a:bodyPr/>
          <a:lstStyle/>
          <a:p>
            <a:r>
              <a:rPr lang="it-IT" dirty="0" smtClean="0"/>
              <a:t>Scale MT dalle elementari alle medie: </a:t>
            </a:r>
            <a:r>
              <a:rPr lang="it-IT" sz="1600" dirty="0" smtClean="0"/>
              <a:t>Le scale prevedono la valutazione delle 3 componenti della lettura: velocità, correttezza e comprensione del testo. A seconda della fascia d’età le prove si possono suddividere in prove d’ingresso, intermedie e finali. Le prove MT non prevedono né un limite di tempo né la memorizzazione, quindi il bambino può ricontrollare il testo ogni volta che ne avrà bisogno per rispondere a domande a risposta multipla</a:t>
            </a:r>
            <a:endParaRPr lang="it-IT" dirty="0"/>
          </a:p>
        </p:txBody>
      </p:sp>
    </p:spTree>
    <p:extLst>
      <p:ext uri="{BB962C8B-B14F-4D97-AF65-F5344CB8AC3E}">
        <p14:creationId xmlns="" xmlns:p14="http://schemas.microsoft.com/office/powerpoint/2010/main" val="3144210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tossicodipendenze</a:t>
            </a:r>
            <a:endParaRPr lang="it-IT" dirty="0"/>
          </a:p>
        </p:txBody>
      </p:sp>
      <p:sp>
        <p:nvSpPr>
          <p:cNvPr id="3" name="Segnaposto contenuto 2"/>
          <p:cNvSpPr>
            <a:spLocks noGrp="1"/>
          </p:cNvSpPr>
          <p:nvPr>
            <p:ph idx="1"/>
          </p:nvPr>
        </p:nvSpPr>
        <p:spPr/>
        <p:txBody>
          <a:bodyPr/>
          <a:lstStyle/>
          <a:p>
            <a:r>
              <a:rPr lang="it-IT" dirty="0" smtClean="0"/>
              <a:t>MAC-E: </a:t>
            </a:r>
            <a:r>
              <a:rPr lang="it-IT" sz="1600" dirty="0" smtClean="0"/>
              <a:t>il MAC-E è un test che valuta la motivazione al cambiamento in soggetti dipendenti da Eroina. Lo strumento fornisce una misura della posizione occupata dal soggetto sul </a:t>
            </a:r>
            <a:r>
              <a:rPr lang="it-IT" sz="1600" i="1" dirty="0" smtClean="0"/>
              <a:t>continuum </a:t>
            </a:r>
            <a:r>
              <a:rPr lang="it-IT" sz="1600" dirty="0" smtClean="0"/>
              <a:t>degli stadi del cambiamento (</a:t>
            </a:r>
            <a:r>
              <a:rPr lang="it-IT" sz="1600" dirty="0" err="1" smtClean="0"/>
              <a:t>Precontemplazione</a:t>
            </a:r>
            <a:r>
              <a:rPr lang="it-IT" sz="1600" dirty="0" smtClean="0"/>
              <a:t>, Contemplazione, Determinazione, Azione, Mantenimento, Ricaduta); della stima di autoefficacia percepita; del livello di frattura interiore, intesa come la percezione delle contraddizioni esistenti tra la propria attuale condizione, ed importanti aspirazioni, valori e mete ideali. Il MAC/E è composto da 24 frasi a cui bisogna rispondere secondo una scala a 5 livelli che indica il grado di accordo o disaccordo con il suo contenuto.</a:t>
            </a:r>
          </a:p>
          <a:p>
            <a:r>
              <a:rPr lang="it-IT" dirty="0" smtClean="0"/>
              <a:t>Test di </a:t>
            </a:r>
            <a:r>
              <a:rPr lang="it-IT" dirty="0" err="1" smtClean="0"/>
              <a:t>Fagerstrom</a:t>
            </a:r>
            <a:r>
              <a:rPr lang="it-IT" dirty="0" smtClean="0"/>
              <a:t> (fumo</a:t>
            </a:r>
            <a:r>
              <a:rPr lang="it-IT" dirty="0" smtClean="0"/>
              <a:t>): </a:t>
            </a:r>
            <a:r>
              <a:rPr lang="it-IT" sz="1600" dirty="0" smtClean="0"/>
              <a:t>il test di </a:t>
            </a:r>
            <a:r>
              <a:rPr lang="it-IT" sz="1600" dirty="0" err="1" smtClean="0"/>
              <a:t>Fagerstrom</a:t>
            </a:r>
            <a:r>
              <a:rPr lang="it-IT" sz="1600" dirty="0" smtClean="0"/>
              <a:t> è un questionario </a:t>
            </a:r>
            <a:r>
              <a:rPr lang="it-IT" sz="1600" dirty="0" err="1" smtClean="0"/>
              <a:t>self-report</a:t>
            </a:r>
            <a:r>
              <a:rPr lang="it-IT" sz="1600" dirty="0" smtClean="0"/>
              <a:t> che valuta il grado di dipendenza dalla nicotina. Costituito da 6 domande a risposta multipla fornisce un valore finale da 0 a 10 punti, dove con 0 il grado di dipendenza è molto basso, e con 10 è molto alto.</a:t>
            </a:r>
            <a:endParaRPr lang="it-IT" dirty="0"/>
          </a:p>
        </p:txBody>
      </p:sp>
    </p:spTree>
    <p:extLst>
      <p:ext uri="{BB962C8B-B14F-4D97-AF65-F5344CB8AC3E}">
        <p14:creationId xmlns="" xmlns:p14="http://schemas.microsoft.com/office/powerpoint/2010/main" val="635400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Stress </a:t>
            </a:r>
            <a:r>
              <a:rPr lang="it-IT" dirty="0" err="1" smtClean="0"/>
              <a:t>burnout</a:t>
            </a:r>
            <a:endParaRPr lang="it-IT" dirty="0"/>
          </a:p>
        </p:txBody>
      </p:sp>
      <p:sp>
        <p:nvSpPr>
          <p:cNvPr id="3" name="Segnaposto contenuto 2"/>
          <p:cNvSpPr>
            <a:spLocks noGrp="1"/>
          </p:cNvSpPr>
          <p:nvPr>
            <p:ph idx="1"/>
          </p:nvPr>
        </p:nvSpPr>
        <p:spPr/>
        <p:txBody>
          <a:bodyPr/>
          <a:lstStyle/>
          <a:p>
            <a:r>
              <a:rPr lang="it-IT" dirty="0" smtClean="0"/>
              <a:t>PISA stress </a:t>
            </a:r>
            <a:r>
              <a:rPr lang="it-IT" dirty="0" err="1" smtClean="0"/>
              <a:t>Questionnaire</a:t>
            </a:r>
            <a:r>
              <a:rPr lang="it-IT" dirty="0" smtClean="0"/>
              <a:t> (PSQ</a:t>
            </a:r>
            <a:r>
              <a:rPr lang="it-IT" dirty="0" smtClean="0"/>
              <a:t>): </a:t>
            </a:r>
            <a:r>
              <a:rPr lang="it-IT" sz="1600" dirty="0" smtClean="0"/>
              <a:t>questionario </a:t>
            </a:r>
            <a:r>
              <a:rPr lang="it-IT" sz="1600" dirty="0" smtClean="0"/>
              <a:t>composto da 32 </a:t>
            </a:r>
            <a:r>
              <a:rPr lang="it-IT" sz="1600" dirty="0" err="1" smtClean="0"/>
              <a:t>items</a:t>
            </a:r>
            <a:r>
              <a:rPr lang="it-IT" sz="1600" dirty="0" smtClean="0"/>
              <a:t>, il PSQ è uno strumento costruito per la valutazione dei comportamenti stress-correlati. È suddiviso in sei scale (Senso </a:t>
            </a:r>
            <a:r>
              <a:rPr lang="it-IT" sz="1600" dirty="0" smtClean="0"/>
              <a:t>di </a:t>
            </a:r>
            <a:r>
              <a:rPr lang="it-IT" sz="1600" dirty="0" smtClean="0"/>
              <a:t>Responsabilità, </a:t>
            </a:r>
            <a:r>
              <a:rPr lang="it-IT" sz="1600" dirty="0" smtClean="0"/>
              <a:t>Vigore, Disturbi da stress, </a:t>
            </a:r>
            <a:r>
              <a:rPr lang="it-IT" sz="1600" dirty="0" smtClean="0"/>
              <a:t>Precisione-Puntualità�</a:t>
            </a:r>
            <a:r>
              <a:rPr lang="it-IT" sz="1600" dirty="0" smtClean="0"/>
              <a:t>, Tempo Libero ed </a:t>
            </a:r>
            <a:r>
              <a:rPr lang="it-IT" sz="1600" dirty="0" smtClean="0"/>
              <a:t>Iperattività)�</a:t>
            </a:r>
            <a:r>
              <a:rPr lang="it-IT" sz="1600" dirty="0" smtClean="0"/>
              <a:t>.</a:t>
            </a:r>
            <a:endParaRPr lang="it-IT" sz="1600" dirty="0" smtClean="0"/>
          </a:p>
          <a:p>
            <a:r>
              <a:rPr lang="it-IT" dirty="0" err="1" smtClean="0"/>
              <a:t>Maslack</a:t>
            </a:r>
            <a:r>
              <a:rPr lang="it-IT" dirty="0" smtClean="0"/>
              <a:t> </a:t>
            </a:r>
            <a:r>
              <a:rPr lang="it-IT" dirty="0" err="1" smtClean="0"/>
              <a:t>Burnout</a:t>
            </a:r>
            <a:r>
              <a:rPr lang="it-IT" dirty="0" smtClean="0"/>
              <a:t> </a:t>
            </a:r>
            <a:r>
              <a:rPr lang="it-IT" dirty="0" err="1" smtClean="0"/>
              <a:t>Inventory</a:t>
            </a:r>
            <a:r>
              <a:rPr lang="it-IT" dirty="0" smtClean="0"/>
              <a:t> (MBI): </a:t>
            </a:r>
            <a:r>
              <a:rPr lang="it-IT" sz="1600" dirty="0" smtClean="0"/>
              <a:t>il MBI è un questionario di 22 item, ognuno con 6 gradi di risposta su scala </a:t>
            </a:r>
            <a:r>
              <a:rPr lang="it-IT" sz="1600" dirty="0" err="1" smtClean="0"/>
              <a:t>Likert</a:t>
            </a:r>
            <a:r>
              <a:rPr lang="it-IT" sz="1600" dirty="0" smtClean="0"/>
              <a:t>, rivolto alle professioni che richiedono costante contatto col pubblico o col paziente, producendo fenomeni di stress e </a:t>
            </a:r>
            <a:r>
              <a:rPr lang="it-IT" sz="1600" dirty="0" err="1" smtClean="0"/>
              <a:t>burnout</a:t>
            </a:r>
            <a:r>
              <a:rPr lang="it-IT" sz="1600" dirty="0" smtClean="0"/>
              <a:t>. Il test affronta tre diversi campi della professionalità: esaurimento emotivo, depersonalizzazione, realizzazione personale.</a:t>
            </a:r>
            <a:endParaRPr lang="it-IT" sz="1600" dirty="0" smtClean="0"/>
          </a:p>
          <a:p>
            <a:endParaRPr lang="it-IT" dirty="0"/>
          </a:p>
        </p:txBody>
      </p:sp>
    </p:spTree>
    <p:extLst>
      <p:ext uri="{BB962C8B-B14F-4D97-AF65-F5344CB8AC3E}">
        <p14:creationId xmlns="" xmlns:p14="http://schemas.microsoft.com/office/powerpoint/2010/main" val="603700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Ansia</a:t>
            </a:r>
            <a:endParaRPr lang="it-IT" dirty="0"/>
          </a:p>
        </p:txBody>
      </p:sp>
      <p:sp>
        <p:nvSpPr>
          <p:cNvPr id="3" name="Segnaposto contenuto 2"/>
          <p:cNvSpPr>
            <a:spLocks noGrp="1"/>
          </p:cNvSpPr>
          <p:nvPr>
            <p:ph idx="1"/>
          </p:nvPr>
        </p:nvSpPr>
        <p:spPr>
          <a:xfrm>
            <a:off x="467544" y="1196752"/>
            <a:ext cx="8229600" cy="4525963"/>
          </a:xfrm>
        </p:spPr>
        <p:txBody>
          <a:bodyPr/>
          <a:lstStyle/>
          <a:p>
            <a:r>
              <a:rPr lang="it-IT" dirty="0"/>
              <a:t>BAI Beck </a:t>
            </a:r>
            <a:r>
              <a:rPr lang="it-IT" dirty="0" err="1"/>
              <a:t>anxiety</a:t>
            </a:r>
            <a:r>
              <a:rPr lang="it-IT" dirty="0"/>
              <a:t> </a:t>
            </a:r>
            <a:r>
              <a:rPr lang="it-IT" dirty="0" err="1" smtClean="0"/>
              <a:t>inventory</a:t>
            </a:r>
            <a:r>
              <a:rPr lang="it-IT" dirty="0" smtClean="0"/>
              <a:t>: </a:t>
            </a:r>
            <a:r>
              <a:rPr lang="it-IT" sz="1600" dirty="0" smtClean="0"/>
              <a:t>Il BAI è un test </a:t>
            </a:r>
            <a:r>
              <a:rPr lang="it-IT" sz="1600" dirty="0" err="1" smtClean="0"/>
              <a:t>self-report</a:t>
            </a:r>
            <a:r>
              <a:rPr lang="it-IT" sz="1600" dirty="0" smtClean="0"/>
              <a:t> che permette di valutare la gravità della sintomatologia ansiosa in soggetti adulti, con molta rapidità (10 minuti circa per la </a:t>
            </a:r>
            <a:r>
              <a:rPr lang="it-IT" sz="1600" dirty="0" err="1" smtClean="0"/>
              <a:t>somministazione</a:t>
            </a:r>
            <a:r>
              <a:rPr lang="it-IT" sz="1600" dirty="0" smtClean="0"/>
              <a:t>). Il test consiste di 21 item da valutare su scala </a:t>
            </a:r>
            <a:r>
              <a:rPr lang="it-IT" sz="1600" dirty="0" err="1" smtClean="0"/>
              <a:t>Likert</a:t>
            </a:r>
            <a:r>
              <a:rPr lang="it-IT" sz="1600" dirty="0" smtClean="0"/>
              <a:t> da 0 a 3.</a:t>
            </a:r>
            <a:endParaRPr lang="it-IT" dirty="0"/>
          </a:p>
          <a:p>
            <a:r>
              <a:rPr lang="it-IT" dirty="0"/>
              <a:t>Hamilton </a:t>
            </a:r>
            <a:r>
              <a:rPr lang="it-IT" dirty="0" err="1"/>
              <a:t>Anxiety</a:t>
            </a:r>
            <a:r>
              <a:rPr lang="it-IT" dirty="0"/>
              <a:t> Rating Scale (</a:t>
            </a:r>
            <a:r>
              <a:rPr lang="it-IT" dirty="0" err="1"/>
              <a:t>Ham-A</a:t>
            </a:r>
            <a:r>
              <a:rPr lang="it-IT" dirty="0" smtClean="0"/>
              <a:t>): </a:t>
            </a:r>
            <a:r>
              <a:rPr lang="it-IT" sz="1600" dirty="0" smtClean="0"/>
              <a:t>la HAM-A è la scala più utilizzata per la valutazione dell’ansia e delle sue modifiche in seguito a trattamenti. La valutazione riguarda la sintomatologia dell’ultima settimana prima del test, e si basa su un’intervista liberamente condotta dallo psicologo che va a valutare 14 categorie di sintomi (tra cui il comportamento durante la somministrazione). La valutazione si basa su un punteggio da 0 a 4, dove 0 significa che il sintomo non è presente mentre 4 che è fortemente presente.</a:t>
            </a:r>
            <a:endParaRPr lang="it-IT" dirty="0"/>
          </a:p>
          <a:p>
            <a:r>
              <a:rPr lang="it-IT" dirty="0" smtClean="0"/>
              <a:t>Inventario paure: </a:t>
            </a:r>
            <a:r>
              <a:rPr lang="it-IT" sz="1600" dirty="0" smtClean="0"/>
              <a:t>l’ “Inventario delle Paure” è contenuto all’interno del CBA2.0 (Scheda 7) e valuta l’intensità dell’ansia e delle paure del soggetto in specifiche situazioni. I 92 item di cui è composto hanno una modalità di risposta su scala </a:t>
            </a:r>
            <a:r>
              <a:rPr lang="it-IT" sz="1600" dirty="0" err="1" smtClean="0"/>
              <a:t>Likert</a:t>
            </a:r>
            <a:r>
              <a:rPr lang="it-IT" sz="1600" dirty="0" smtClean="0"/>
              <a:t> a 5 punti, e i tempi di somministrazione sono di circa 15-20 minuti. Lo </a:t>
            </a:r>
            <a:r>
              <a:rPr lang="it-IT" sz="1600" dirty="0" err="1" smtClean="0"/>
              <a:t>scoring</a:t>
            </a:r>
            <a:r>
              <a:rPr lang="it-IT" sz="1600" dirty="0" smtClean="0"/>
              <a:t> fornisce un punteggio totale di paura (F), il numero  degli item con punteggio massimo (PH) e 5 punteggi relativi a specifiche paure (es. paure relative a calamità, paura del sangue).</a:t>
            </a:r>
            <a:endParaRPr lang="it-IT" dirty="0" smtClean="0"/>
          </a:p>
        </p:txBody>
      </p:sp>
    </p:spTree>
    <p:extLst>
      <p:ext uri="{BB962C8B-B14F-4D97-AF65-F5344CB8AC3E}">
        <p14:creationId xmlns="" xmlns:p14="http://schemas.microsoft.com/office/powerpoint/2010/main" val="3051948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Ossessività</a:t>
            </a:r>
            <a:endParaRPr lang="it-IT" dirty="0"/>
          </a:p>
        </p:txBody>
      </p:sp>
      <p:sp>
        <p:nvSpPr>
          <p:cNvPr id="3" name="Segnaposto contenuto 2"/>
          <p:cNvSpPr>
            <a:spLocks noGrp="1"/>
          </p:cNvSpPr>
          <p:nvPr>
            <p:ph idx="1"/>
          </p:nvPr>
        </p:nvSpPr>
        <p:spPr/>
        <p:txBody>
          <a:bodyPr/>
          <a:lstStyle/>
          <a:p>
            <a:r>
              <a:rPr lang="it-IT" dirty="0" err="1" smtClean="0"/>
              <a:t>Y-Bocs</a:t>
            </a:r>
            <a:r>
              <a:rPr lang="it-IT" dirty="0" smtClean="0"/>
              <a:t> (</a:t>
            </a:r>
            <a:r>
              <a:rPr lang="it-IT" dirty="0" err="1" smtClean="0"/>
              <a:t>Yale-Brown</a:t>
            </a:r>
            <a:r>
              <a:rPr lang="it-IT" dirty="0" smtClean="0"/>
              <a:t> </a:t>
            </a:r>
            <a:r>
              <a:rPr lang="it-IT" dirty="0" err="1" smtClean="0"/>
              <a:t>Obsessive</a:t>
            </a:r>
            <a:r>
              <a:rPr lang="it-IT" dirty="0" smtClean="0"/>
              <a:t> compulsive scale): </a:t>
            </a:r>
            <a:r>
              <a:rPr lang="it-IT" sz="1600" dirty="0" smtClean="0"/>
              <a:t>la </a:t>
            </a:r>
            <a:r>
              <a:rPr lang="it-IT" sz="1600" dirty="0" err="1" smtClean="0"/>
              <a:t>Y-Bocs</a:t>
            </a:r>
            <a:r>
              <a:rPr lang="it-IT" sz="1600" dirty="0" smtClean="0"/>
              <a:t> è un’intervista </a:t>
            </a:r>
            <a:r>
              <a:rPr lang="it-IT" sz="1600" dirty="0" err="1" smtClean="0"/>
              <a:t>semistrutturata</a:t>
            </a:r>
            <a:r>
              <a:rPr lang="it-IT" sz="1600" dirty="0" smtClean="0"/>
              <a:t> che ha la finalità di misurare la gravità al momento (la settimana precedente) di sintomi ossessivi e compulsivi in pazienti già diagnosticati. Serve dunque a valutare e monitorare il decorso del trattamento.  Il test è composto da 4 parti differenti e la sua somministrazione richiede circa 40 minuti.</a:t>
            </a:r>
            <a:endParaRPr lang="it-IT" dirty="0" smtClean="0"/>
          </a:p>
          <a:p>
            <a:r>
              <a:rPr lang="it-IT" dirty="0" err="1" smtClean="0"/>
              <a:t>Padua</a:t>
            </a:r>
            <a:r>
              <a:rPr lang="it-IT" dirty="0" smtClean="0"/>
              <a:t> </a:t>
            </a:r>
            <a:r>
              <a:rPr lang="it-IT" dirty="0" err="1" smtClean="0"/>
              <a:t>Inventory</a:t>
            </a:r>
            <a:r>
              <a:rPr lang="it-IT" dirty="0" smtClean="0"/>
              <a:t>: </a:t>
            </a:r>
            <a:r>
              <a:rPr lang="it-IT" sz="1600" dirty="0" smtClean="0"/>
              <a:t>L’inventario si compone di 60 item che descrivono pensieri, impulsi o comportamenti riferibili a ossessioni e </a:t>
            </a:r>
            <a:r>
              <a:rPr lang="it-IT" sz="1600" dirty="0" err="1" smtClean="0"/>
              <a:t>compulsioni</a:t>
            </a:r>
            <a:r>
              <a:rPr lang="it-IT" sz="1600" dirty="0" smtClean="0"/>
              <a:t> di frequente riscontro nella pratica clinica. Al soggetto si chiede di </a:t>
            </a:r>
            <a:r>
              <a:rPr lang="it-IT" sz="1600" dirty="0" err="1" smtClean="0"/>
              <a:t>autovalutare</a:t>
            </a:r>
            <a:r>
              <a:rPr lang="it-IT" sz="1600" dirty="0" smtClean="0"/>
              <a:t> ciascuna affermazione lungo una scala a cinque punti che ha per estremi “per nulla-mai” e “</a:t>
            </a:r>
            <a:r>
              <a:rPr lang="it-IT" sz="1600" dirty="0" err="1" smtClean="0"/>
              <a:t>moltissimo-sempre</a:t>
            </a:r>
            <a:r>
              <a:rPr lang="it-IT" sz="1600" dirty="0" smtClean="0"/>
              <a:t>”. Il tempo necessario per la compilazione è di circa 15 minuti.</a:t>
            </a:r>
            <a:endParaRPr lang="it-IT" dirty="0"/>
          </a:p>
        </p:txBody>
      </p:sp>
    </p:spTree>
    <p:extLst>
      <p:ext uri="{BB962C8B-B14F-4D97-AF65-F5344CB8AC3E}">
        <p14:creationId xmlns="" xmlns:p14="http://schemas.microsoft.com/office/powerpoint/2010/main" val="3263011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Test depressione</a:t>
            </a:r>
            <a:endParaRPr lang="it-IT" dirty="0"/>
          </a:p>
        </p:txBody>
      </p:sp>
      <p:sp>
        <p:nvSpPr>
          <p:cNvPr id="3" name="Segnaposto contenuto 2"/>
          <p:cNvSpPr>
            <a:spLocks noGrp="1"/>
          </p:cNvSpPr>
          <p:nvPr>
            <p:ph idx="1"/>
          </p:nvPr>
        </p:nvSpPr>
        <p:spPr/>
        <p:txBody>
          <a:bodyPr/>
          <a:lstStyle/>
          <a:p>
            <a:r>
              <a:rPr lang="it-IT" dirty="0" smtClean="0"/>
              <a:t>BDI Beck </a:t>
            </a:r>
            <a:r>
              <a:rPr lang="it-IT" dirty="0" err="1" smtClean="0"/>
              <a:t>depression</a:t>
            </a:r>
            <a:r>
              <a:rPr lang="it-IT" dirty="0" smtClean="0"/>
              <a:t> </a:t>
            </a:r>
            <a:r>
              <a:rPr lang="it-IT" dirty="0" err="1" smtClean="0"/>
              <a:t>inventory</a:t>
            </a:r>
            <a:r>
              <a:rPr lang="it-IT" dirty="0" smtClean="0"/>
              <a:t>: </a:t>
            </a:r>
            <a:r>
              <a:rPr lang="it-IT" sz="1600" dirty="0" smtClean="0"/>
              <a:t>il BDI è uno degli strumenti </a:t>
            </a:r>
            <a:r>
              <a:rPr lang="it-IT" sz="1600" dirty="0" err="1" smtClean="0"/>
              <a:t>self-report</a:t>
            </a:r>
            <a:r>
              <a:rPr lang="it-IT" sz="1600" dirty="0" smtClean="0"/>
              <a:t> più utilizzati per valutare la sintomatologia depressiva, in soggetti dai 13 anni in su. Il test è composto da 21 item, con 4 possibilità di risposta per ognuno, secondo gradi di intensità crescente. Le istruzioni chiedono di rispondere pensando all’ultima settimana appena passata. La compilazione del BDI è piuttosto veloce (5-10 minuti).</a:t>
            </a:r>
            <a:endParaRPr lang="it-IT" dirty="0"/>
          </a:p>
        </p:txBody>
      </p:sp>
    </p:spTree>
    <p:extLst>
      <p:ext uri="{BB962C8B-B14F-4D97-AF65-F5344CB8AC3E}">
        <p14:creationId xmlns="" xmlns:p14="http://schemas.microsoft.com/office/powerpoint/2010/main" val="465477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TEST PSICOPATIA (CARCERI OPG)</a:t>
            </a:r>
            <a:endParaRPr lang="it-IT" dirty="0"/>
          </a:p>
        </p:txBody>
      </p:sp>
      <p:sp>
        <p:nvSpPr>
          <p:cNvPr id="3" name="Segnaposto contenuto 2"/>
          <p:cNvSpPr>
            <a:spLocks noGrp="1"/>
          </p:cNvSpPr>
          <p:nvPr>
            <p:ph idx="1"/>
          </p:nvPr>
        </p:nvSpPr>
        <p:spPr/>
        <p:txBody>
          <a:bodyPr/>
          <a:lstStyle/>
          <a:p>
            <a:r>
              <a:rPr lang="it-IT" dirty="0" smtClean="0"/>
              <a:t>PPI-R: </a:t>
            </a:r>
            <a:r>
              <a:rPr lang="it-IT" sz="1600" dirty="0" smtClean="0"/>
              <a:t>il PPI-R è un questionario </a:t>
            </a:r>
            <a:r>
              <a:rPr lang="it-IT" sz="1600" dirty="0" err="1" smtClean="0"/>
              <a:t>self-report</a:t>
            </a:r>
            <a:r>
              <a:rPr lang="it-IT" sz="1600" dirty="0" smtClean="0"/>
              <a:t> che</a:t>
            </a:r>
            <a:r>
              <a:rPr lang="it-IT" dirty="0" smtClean="0"/>
              <a:t> </a:t>
            </a:r>
            <a:r>
              <a:rPr lang="it-IT" sz="1600" dirty="0" smtClean="0"/>
              <a:t>valuta </a:t>
            </a:r>
            <a:r>
              <a:rPr lang="it-IT" sz="1600" dirty="0" smtClean="0"/>
              <a:t>una dozzina di componenti della psicopatia consentendo di valutarne nel tempo la evoluzione e di progettare un intervento di riabilitazione </a:t>
            </a:r>
            <a:r>
              <a:rPr lang="it-IT" sz="1600" dirty="0" smtClean="0"/>
              <a:t>individualizzato. Il test è destinato a soggetti carcerati dai 18 ai 50 anni, ed è costituito da 8 scale di contenuto, su 154 item a risposta multipla su scala </a:t>
            </a:r>
            <a:r>
              <a:rPr lang="it-IT" sz="1600" dirty="0" err="1" smtClean="0"/>
              <a:t>Likert</a:t>
            </a:r>
            <a:r>
              <a:rPr lang="it-IT" sz="1600" dirty="0" smtClean="0"/>
              <a:t> a 4 (da “Assolutamente Falso” a “Assolutamente Vero”). Il tempo di compilazione è di 35-50 minuti. </a:t>
            </a:r>
            <a:endParaRPr lang="it-IT" sz="1600" dirty="0" smtClean="0"/>
          </a:p>
          <a:p>
            <a:r>
              <a:rPr lang="it-IT" dirty="0" err="1" smtClean="0"/>
              <a:t>Psycopathic</a:t>
            </a:r>
            <a:r>
              <a:rPr lang="it-IT" dirty="0" smtClean="0"/>
              <a:t> </a:t>
            </a:r>
            <a:r>
              <a:rPr lang="it-IT" dirty="0" err="1" smtClean="0"/>
              <a:t>check</a:t>
            </a:r>
            <a:r>
              <a:rPr lang="it-IT" dirty="0" smtClean="0"/>
              <a:t> </a:t>
            </a:r>
            <a:r>
              <a:rPr lang="it-IT" dirty="0" err="1" smtClean="0"/>
              <a:t>list</a:t>
            </a:r>
            <a:r>
              <a:rPr lang="it-IT" dirty="0" smtClean="0"/>
              <a:t> (PCL-R):</a:t>
            </a:r>
            <a:r>
              <a:rPr lang="it-IT" sz="1600" dirty="0" smtClean="0"/>
              <a:t> </a:t>
            </a:r>
            <a:r>
              <a:rPr lang="it-IT" sz="1600" i="1" dirty="0" smtClean="0"/>
              <a:t>(</a:t>
            </a:r>
            <a:r>
              <a:rPr lang="it-IT" sz="1600" i="1" dirty="0" err="1" smtClean="0"/>
              <a:t>PCL-R</a:t>
            </a:r>
            <a:r>
              <a:rPr lang="it-IT" sz="1600" i="1" dirty="0" smtClean="0"/>
              <a:t>)</a:t>
            </a:r>
            <a:r>
              <a:rPr lang="it-IT" sz="1600" dirty="0" smtClean="0"/>
              <a:t> permette di aumentare </a:t>
            </a:r>
            <a:r>
              <a:rPr lang="it-IT" sz="1600" dirty="0" smtClean="0"/>
              <a:t>comprensione </a:t>
            </a:r>
            <a:r>
              <a:rPr lang="it-IT" sz="1600" dirty="0" smtClean="0"/>
              <a:t>della natura e della manifestazione della psicopatia in un ampio spettro di </a:t>
            </a:r>
            <a:r>
              <a:rPr lang="it-IT" sz="1600" dirty="0" smtClean="0"/>
              <a:t>situazioni</a:t>
            </a:r>
            <a:r>
              <a:rPr lang="it-IT" sz="1600" dirty="0" smtClean="0"/>
              <a:t> </a:t>
            </a:r>
            <a:r>
              <a:rPr lang="it-IT" sz="1600" dirty="0" smtClean="0"/>
              <a:t>(es. lavoro, famiglia, scuola) ed è destinato a criminali e pazienti psichiatrici forensi. Il suo utilizzo si articola nella somministrazione di un’intervista </a:t>
            </a:r>
            <a:r>
              <a:rPr lang="it-IT" sz="1600" dirty="0" err="1" smtClean="0"/>
              <a:t>semistrutturata</a:t>
            </a:r>
            <a:r>
              <a:rPr lang="it-IT" sz="1600" dirty="0" smtClean="0"/>
              <a:t>, per poi procedere alla revisione della </a:t>
            </a:r>
            <a:r>
              <a:rPr lang="it-IT" sz="1600" dirty="0" smtClean="0"/>
              <a:t>documentazione </a:t>
            </a:r>
            <a:r>
              <a:rPr lang="it-IT" sz="1600" dirty="0" smtClean="0"/>
              <a:t>personale (</a:t>
            </a:r>
            <a:r>
              <a:rPr lang="it-IT" sz="1600" i="1" dirty="0" smtClean="0"/>
              <a:t>file </a:t>
            </a:r>
            <a:r>
              <a:rPr lang="it-IT" sz="1600" i="1" dirty="0" err="1" smtClean="0"/>
              <a:t>review</a:t>
            </a:r>
            <a:r>
              <a:rPr lang="it-IT" sz="1600" i="1" dirty="0" smtClean="0"/>
              <a:t>)</a:t>
            </a:r>
            <a:r>
              <a:rPr lang="it-IT" sz="1600" dirty="0" smtClean="0"/>
              <a:t> </a:t>
            </a:r>
            <a:r>
              <a:rPr lang="it-IT" sz="1600" dirty="0" smtClean="0"/>
              <a:t>per l'acquisizione delle informazioni collaterali all'intervista, per riscontrarne la credibilità nei contenuti e nello stile di interazione del soggetto, e ricavare i dati principali per attribuire un punteggio ad alcuni </a:t>
            </a:r>
            <a:r>
              <a:rPr lang="it-IT" sz="1600" dirty="0" smtClean="0"/>
              <a:t>item.</a:t>
            </a:r>
            <a:r>
              <a:rPr lang="it-IT" sz="1600" dirty="0" smtClean="0"/>
              <a:t> </a:t>
            </a:r>
            <a:r>
              <a:rPr lang="it-IT" sz="1600" dirty="0" smtClean="0"/>
              <a:t>è composta da 20 item ai quali attribuire un punteggio da 0 a 2, che poi convergono in 2 fattori: Interpersonale/affettivo e Devianza sociale.</a:t>
            </a:r>
            <a:endParaRPr lang="it-IT" sz="1600" dirty="0" smtClean="0"/>
          </a:p>
        </p:txBody>
      </p:sp>
    </p:spTree>
    <p:extLst>
      <p:ext uri="{BB962C8B-B14F-4D97-AF65-F5344CB8AC3E}">
        <p14:creationId xmlns="" xmlns:p14="http://schemas.microsoft.com/office/powerpoint/2010/main" val="39751552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Batterie ad ampio spettro</a:t>
            </a:r>
            <a:endParaRPr lang="it-IT" dirty="0"/>
          </a:p>
        </p:txBody>
      </p:sp>
      <p:sp>
        <p:nvSpPr>
          <p:cNvPr id="3" name="Segnaposto contenuto 2"/>
          <p:cNvSpPr>
            <a:spLocks noGrp="1"/>
          </p:cNvSpPr>
          <p:nvPr>
            <p:ph idx="1"/>
          </p:nvPr>
        </p:nvSpPr>
        <p:spPr/>
        <p:txBody>
          <a:bodyPr/>
          <a:lstStyle/>
          <a:p>
            <a:r>
              <a:rPr lang="it-IT" dirty="0" smtClean="0"/>
              <a:t>CBA 2.0 (autosomministrato): </a:t>
            </a:r>
            <a:r>
              <a:rPr lang="it-IT" sz="1600" dirty="0" smtClean="0"/>
              <a:t>il CBA è una batteria di </a:t>
            </a:r>
            <a:r>
              <a:rPr lang="it-IT" sz="1600" dirty="0" err="1" smtClean="0"/>
              <a:t>assesment</a:t>
            </a:r>
            <a:r>
              <a:rPr lang="it-IT" sz="1600" dirty="0" smtClean="0"/>
              <a:t>  a largo spettro, finalizzata a indagare le principali problematiche che un soggetto può presentare. È composta da 10 “schede”,ognuna delle quali formata da item omogenei per aspetto formale o derivazione storica, tra cui ritroviamo vere e proprie scale di misura in forma di questionari. La batteria è dedicata ad adolescenti ed adulti per un tempo di somministrazione di 30-45 minuti. A seconda degli scopi della valutazione le schede possono essere somministrate individualmente.</a:t>
            </a:r>
            <a:endParaRPr lang="it-IT" sz="1600" dirty="0"/>
          </a:p>
        </p:txBody>
      </p:sp>
    </p:spTree>
    <p:extLst>
      <p:ext uri="{BB962C8B-B14F-4D97-AF65-F5344CB8AC3E}">
        <p14:creationId xmlns="" xmlns:p14="http://schemas.microsoft.com/office/powerpoint/2010/main" val="2274598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71400"/>
            <a:ext cx="8229600" cy="1143000"/>
          </a:xfrm>
        </p:spPr>
        <p:txBody>
          <a:bodyPr/>
          <a:lstStyle/>
          <a:p>
            <a:r>
              <a:rPr lang="it-IT" dirty="0" smtClean="0"/>
              <a:t>VARIE</a:t>
            </a:r>
            <a:endParaRPr lang="it-IT" dirty="0"/>
          </a:p>
        </p:txBody>
      </p:sp>
      <p:sp>
        <p:nvSpPr>
          <p:cNvPr id="3" name="Segnaposto contenuto 2"/>
          <p:cNvSpPr>
            <a:spLocks noGrp="1"/>
          </p:cNvSpPr>
          <p:nvPr>
            <p:ph idx="1"/>
          </p:nvPr>
        </p:nvSpPr>
        <p:spPr>
          <a:xfrm>
            <a:off x="467544" y="692696"/>
            <a:ext cx="8229600" cy="4525963"/>
          </a:xfrm>
        </p:spPr>
        <p:txBody>
          <a:bodyPr/>
          <a:lstStyle/>
          <a:p>
            <a:r>
              <a:rPr lang="it-IT" dirty="0" smtClean="0"/>
              <a:t>TAS 20 (</a:t>
            </a:r>
            <a:r>
              <a:rPr lang="it-IT" dirty="0"/>
              <a:t>T</a:t>
            </a:r>
            <a:r>
              <a:rPr lang="it-IT" dirty="0" smtClean="0"/>
              <a:t>oronto </a:t>
            </a:r>
            <a:r>
              <a:rPr lang="it-IT" dirty="0" err="1" smtClean="0"/>
              <a:t>Alexitimia</a:t>
            </a:r>
            <a:r>
              <a:rPr lang="it-IT" dirty="0" smtClean="0"/>
              <a:t> Scale): </a:t>
            </a:r>
            <a:r>
              <a:rPr lang="it-IT" sz="1600" dirty="0" smtClean="0"/>
              <a:t>il TAS20 è un questionario </a:t>
            </a:r>
            <a:r>
              <a:rPr lang="it-IT" sz="1600" dirty="0" err="1" smtClean="0"/>
              <a:t>self-report</a:t>
            </a:r>
            <a:r>
              <a:rPr lang="it-IT" sz="1600" dirty="0" smtClean="0"/>
              <a:t> sull’</a:t>
            </a:r>
            <a:r>
              <a:rPr lang="it-IT" sz="1600" dirty="0" err="1" smtClean="0"/>
              <a:t>alessitimia</a:t>
            </a:r>
            <a:r>
              <a:rPr lang="it-IT" sz="1600" dirty="0" smtClean="0"/>
              <a:t>, ossia una serie di deficit della competenza emotiva. Composto da 20 item il test valuta tre caratteristiche fondamentali dell’</a:t>
            </a:r>
            <a:r>
              <a:rPr lang="it-IT" sz="1600" dirty="0" err="1" smtClean="0"/>
              <a:t>alessitimia</a:t>
            </a:r>
            <a:r>
              <a:rPr lang="it-IT" sz="1600" dirty="0" smtClean="0"/>
              <a:t>: la difficoltà nell’identificare le emozioni (5 item); la difficoltà nel descrivere le emozioni (7 item); il focus dell’attenzione orientato quasi sempre all’esterno e non verso i propri processi </a:t>
            </a:r>
            <a:r>
              <a:rPr lang="it-IT" sz="1600" dirty="0" err="1" smtClean="0"/>
              <a:t>endopsichici</a:t>
            </a:r>
            <a:r>
              <a:rPr lang="it-IT" sz="1600" dirty="0" smtClean="0"/>
              <a:t> (8 item).</a:t>
            </a:r>
            <a:endParaRPr lang="it-IT" dirty="0" smtClean="0"/>
          </a:p>
          <a:p>
            <a:r>
              <a:rPr lang="it-IT" dirty="0" smtClean="0"/>
              <a:t>SCL 90 (</a:t>
            </a:r>
            <a:r>
              <a:rPr lang="it-IT" dirty="0" err="1" smtClean="0"/>
              <a:t>Symptom</a:t>
            </a:r>
            <a:r>
              <a:rPr lang="it-IT" dirty="0" smtClean="0"/>
              <a:t> Checklist) elenco di comuni sintomi somatici: </a:t>
            </a:r>
            <a:r>
              <a:rPr lang="it-IT" sz="1600" dirty="0" smtClean="0"/>
              <a:t>SCL-90 è un questionario </a:t>
            </a:r>
            <a:r>
              <a:rPr lang="it-IT" sz="1600" dirty="0" err="1" smtClean="0"/>
              <a:t>self-report</a:t>
            </a:r>
            <a:r>
              <a:rPr lang="it-IT" sz="1600" dirty="0" smtClean="0"/>
              <a:t> di 90 item, ideato per valutare un ampio spettro di problemi psicologici e sintomi psicopatologici nell’ultima settimana, in soggetti dai 13 anni in su. Il test valuta 9 dimensioni sintomatologiche primarie e fornisce 3 indici globali: il Global </a:t>
            </a:r>
            <a:r>
              <a:rPr lang="it-IT" sz="1600" dirty="0" err="1" smtClean="0"/>
              <a:t>Severity</a:t>
            </a:r>
            <a:r>
              <a:rPr lang="it-IT" sz="1600" dirty="0" smtClean="0"/>
              <a:t> </a:t>
            </a:r>
            <a:r>
              <a:rPr lang="it-IT" sz="1600" dirty="0" err="1" smtClean="0"/>
              <a:t>Index</a:t>
            </a:r>
            <a:r>
              <a:rPr lang="it-IT" sz="1600" dirty="0" smtClean="0"/>
              <a:t> (GSI), inerente l’intensità del livello di disagio psichico lamentato; il Positive </a:t>
            </a:r>
            <a:r>
              <a:rPr lang="it-IT" sz="1600" dirty="0" err="1" smtClean="0"/>
              <a:t>Symptom</a:t>
            </a:r>
            <a:r>
              <a:rPr lang="it-IT" sz="1600" dirty="0" smtClean="0"/>
              <a:t> Total (PST), inerente il numero di sintomi riportati; il Positive </a:t>
            </a:r>
            <a:r>
              <a:rPr lang="it-IT" sz="1600" dirty="0" err="1" smtClean="0"/>
              <a:t>Symptom</a:t>
            </a:r>
            <a:r>
              <a:rPr lang="it-IT" sz="1600" dirty="0" smtClean="0"/>
              <a:t> </a:t>
            </a:r>
            <a:r>
              <a:rPr lang="it-IT" sz="1600" dirty="0" err="1" smtClean="0"/>
              <a:t>Distress</a:t>
            </a:r>
            <a:r>
              <a:rPr lang="it-IT" sz="1600" dirty="0" smtClean="0"/>
              <a:t> </a:t>
            </a:r>
            <a:r>
              <a:rPr lang="it-IT" sz="1600" dirty="0" err="1" smtClean="0"/>
              <a:t>Index</a:t>
            </a:r>
            <a:r>
              <a:rPr lang="it-IT" sz="1600" dirty="0" smtClean="0"/>
              <a:t> (PSDI), indice dello stile di risposta. La somministrazione dura circa 15 minuti e può essere individuale o collettiva.</a:t>
            </a:r>
          </a:p>
          <a:p>
            <a:r>
              <a:rPr lang="it-IT" dirty="0" smtClean="0"/>
              <a:t>Parkinson’s </a:t>
            </a:r>
            <a:r>
              <a:rPr lang="it-IT" dirty="0" err="1" smtClean="0"/>
              <a:t>disease</a:t>
            </a:r>
            <a:r>
              <a:rPr lang="it-IT" dirty="0" smtClean="0"/>
              <a:t> </a:t>
            </a:r>
            <a:r>
              <a:rPr lang="it-IT" dirty="0" err="1" smtClean="0"/>
              <a:t>Questionnaire</a:t>
            </a:r>
            <a:r>
              <a:rPr lang="it-IT" dirty="0" smtClean="0"/>
              <a:t> (PDQ39): </a:t>
            </a:r>
            <a:r>
              <a:rPr lang="it-IT" sz="1600" dirty="0" smtClean="0"/>
              <a:t>il PDQ39 è un questionario </a:t>
            </a:r>
            <a:r>
              <a:rPr lang="it-IT" sz="1600" dirty="0" err="1" smtClean="0"/>
              <a:t>self-report</a:t>
            </a:r>
            <a:r>
              <a:rPr lang="it-IT" sz="1600" dirty="0" smtClean="0"/>
              <a:t> per la valutazione funzionale e di qualità della vita su soggetti affetti da Parkinson. Il test è composto da 39 item con modalità di risposta su scala da 0 (mai) a 5 (sempre), e valuta 8 parametri differenti (Movimento, Attività della vita quotidiana, Benessere emotivo, Stigma, Aspetti cognitivi, Comunicazione, Supporto sociale, Difficoltà corporee). La sua versione ridotta è composta da 8 item (PDQ8).</a:t>
            </a:r>
            <a:endParaRPr lang="it-IT" dirty="0" smtClean="0"/>
          </a:p>
        </p:txBody>
      </p:sp>
    </p:spTree>
    <p:extLst>
      <p:ext uri="{BB962C8B-B14F-4D97-AF65-F5344CB8AC3E}">
        <p14:creationId xmlns="" xmlns:p14="http://schemas.microsoft.com/office/powerpoint/2010/main" val="150214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VARIE</a:t>
            </a:r>
            <a:endParaRPr lang="it-IT" dirty="0"/>
          </a:p>
        </p:txBody>
      </p:sp>
      <p:sp>
        <p:nvSpPr>
          <p:cNvPr id="3" name="Segnaposto contenuto 2"/>
          <p:cNvSpPr>
            <a:spLocks noGrp="1"/>
          </p:cNvSpPr>
          <p:nvPr>
            <p:ph idx="1"/>
          </p:nvPr>
        </p:nvSpPr>
        <p:spPr/>
        <p:txBody>
          <a:bodyPr/>
          <a:lstStyle/>
          <a:p>
            <a:r>
              <a:rPr lang="it-IT" dirty="0" smtClean="0"/>
              <a:t>Autonomia nelle Attività della vita quotidiana</a:t>
            </a:r>
          </a:p>
          <a:p>
            <a:r>
              <a:rPr lang="it-IT" dirty="0" err="1" smtClean="0"/>
              <a:t>Pain</a:t>
            </a:r>
            <a:r>
              <a:rPr lang="it-IT" dirty="0" smtClean="0"/>
              <a:t> </a:t>
            </a:r>
            <a:r>
              <a:rPr lang="it-IT" dirty="0" err="1" smtClean="0"/>
              <a:t>appraisal</a:t>
            </a:r>
            <a:r>
              <a:rPr lang="it-IT" dirty="0" smtClean="0"/>
              <a:t> Inventory valutazione del dolore</a:t>
            </a:r>
          </a:p>
          <a:p>
            <a:r>
              <a:rPr lang="it-IT" dirty="0" err="1" smtClean="0"/>
              <a:t>Quality</a:t>
            </a:r>
            <a:r>
              <a:rPr lang="it-IT" dirty="0" smtClean="0"/>
              <a:t> of life Inventory (QLS) studia la qualità di vita</a:t>
            </a:r>
            <a:endParaRPr lang="it-IT" dirty="0"/>
          </a:p>
        </p:txBody>
      </p:sp>
    </p:spTree>
    <p:extLst>
      <p:ext uri="{BB962C8B-B14F-4D97-AF65-F5344CB8AC3E}">
        <p14:creationId xmlns="" xmlns:p14="http://schemas.microsoft.com/office/powerpoint/2010/main" val="2734128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34280"/>
            <a:ext cx="8229600" cy="1143000"/>
          </a:xfrm>
        </p:spPr>
        <p:txBody>
          <a:bodyPr/>
          <a:lstStyle/>
          <a:p>
            <a:r>
              <a:rPr lang="it-IT" dirty="0" smtClean="0"/>
              <a:t>PROIETTIVI</a:t>
            </a:r>
            <a:endParaRPr lang="it-IT" dirty="0"/>
          </a:p>
        </p:txBody>
      </p:sp>
      <p:sp>
        <p:nvSpPr>
          <p:cNvPr id="3" name="Segnaposto contenuto 2"/>
          <p:cNvSpPr>
            <a:spLocks noGrp="1"/>
          </p:cNvSpPr>
          <p:nvPr>
            <p:ph idx="1"/>
          </p:nvPr>
        </p:nvSpPr>
        <p:spPr>
          <a:xfrm>
            <a:off x="457200" y="476672"/>
            <a:ext cx="8229600" cy="4525963"/>
          </a:xfrm>
        </p:spPr>
        <p:txBody>
          <a:bodyPr/>
          <a:lstStyle/>
          <a:p>
            <a:r>
              <a:rPr lang="it-IT" dirty="0" smtClean="0"/>
              <a:t>Test di </a:t>
            </a:r>
            <a:r>
              <a:rPr lang="it-IT" dirty="0" err="1" smtClean="0"/>
              <a:t>Rorschach</a:t>
            </a:r>
            <a:r>
              <a:rPr lang="it-IT" dirty="0" smtClean="0"/>
              <a:t>: </a:t>
            </a:r>
            <a:r>
              <a:rPr lang="it-IT" sz="1600" dirty="0" smtClean="0"/>
              <a:t>il Test di </a:t>
            </a:r>
            <a:r>
              <a:rPr lang="it-IT" sz="1600" dirty="0" err="1" smtClean="0"/>
              <a:t>Rorschach</a:t>
            </a:r>
            <a:r>
              <a:rPr lang="it-IT" sz="1600" dirty="0" smtClean="0"/>
              <a:t> è un test proiettivo composto da 10 tavole, su ciascuna delle quali è rappresentata una macchia d’inchiostro simmetrica: 5 monocromatiche, 3 bicolori e 2 colorate. Il test prevede la somministrazione delle tavole in un ordine prestabilito, chiedendo al soggetto di rispondere cosa vede al loro interno. La sua risposta istintiva sarà poi oggetto di interpretazione da parte dell’esaminatore. L’obiettivo generale di questo strumento è la valutazione dei tratti di personalità del soggetto (infatti spesso è somministrato assieme all’MMPI-2). Spesso è utilizzato anche in ambito forense.  </a:t>
            </a:r>
          </a:p>
          <a:p>
            <a:r>
              <a:rPr lang="it-IT" dirty="0" err="1"/>
              <a:t>Blacky</a:t>
            </a:r>
            <a:r>
              <a:rPr lang="it-IT" dirty="0"/>
              <a:t> (dinamiche familiari</a:t>
            </a:r>
            <a:r>
              <a:rPr lang="it-IT" dirty="0" smtClean="0"/>
              <a:t>): </a:t>
            </a:r>
            <a:r>
              <a:rPr lang="it-IT" sz="1600" dirty="0" smtClean="0"/>
              <a:t>Il </a:t>
            </a:r>
            <a:r>
              <a:rPr lang="it-IT" sz="1600" dirty="0" err="1" smtClean="0"/>
              <a:t>Blacky</a:t>
            </a:r>
            <a:r>
              <a:rPr lang="it-IT" sz="1600" dirty="0" smtClean="0"/>
              <a:t> </a:t>
            </a:r>
            <a:r>
              <a:rPr lang="it-IT" sz="1600" dirty="0" err="1" smtClean="0"/>
              <a:t>Pictures</a:t>
            </a:r>
            <a:r>
              <a:rPr lang="it-IT" sz="1600" dirty="0" smtClean="0"/>
              <a:t>’ Test è un test proiettivo volto a far emergere le dinamiche della personalità di soggetti in età evolutiva, dai 5/6 anni fino ai 10/12. Il test è costituito da 12 vignette che raccontano le avventure del cane </a:t>
            </a:r>
            <a:r>
              <a:rPr lang="it-IT" sz="1600" dirty="0" err="1" smtClean="0"/>
              <a:t>Blacky</a:t>
            </a:r>
            <a:r>
              <a:rPr lang="it-IT" sz="1600" dirty="0" smtClean="0"/>
              <a:t> e della sua famiglia. Ognuna delle 12 situazioni richiama una tappa dello sviluppo psicosessuale. La somministrazione, di circa 45 minuti, vede il bambino di fronte ad ogni tavola assieme allo sperimentatore, che rivolge specifiche domande.</a:t>
            </a:r>
          </a:p>
          <a:p>
            <a:r>
              <a:rPr lang="it-IT" dirty="0" smtClean="0"/>
              <a:t>Test </a:t>
            </a:r>
            <a:r>
              <a:rPr lang="it-IT" dirty="0"/>
              <a:t>di </a:t>
            </a:r>
            <a:r>
              <a:rPr lang="it-IT" dirty="0" err="1" smtClean="0"/>
              <a:t>Machover</a:t>
            </a:r>
            <a:r>
              <a:rPr lang="it-IT" dirty="0" smtClean="0"/>
              <a:t> </a:t>
            </a:r>
            <a:r>
              <a:rPr lang="it-IT" dirty="0"/>
              <a:t>disegno figura </a:t>
            </a:r>
            <a:r>
              <a:rPr lang="it-IT" dirty="0" smtClean="0"/>
              <a:t>umana: </a:t>
            </a:r>
            <a:r>
              <a:rPr lang="it-IT" sz="1600" dirty="0" smtClean="0"/>
              <a:t>Il test di </a:t>
            </a:r>
            <a:r>
              <a:rPr lang="it-IT" sz="1600" dirty="0" err="1" smtClean="0"/>
              <a:t>Machover</a:t>
            </a:r>
            <a:r>
              <a:rPr lang="it-IT" sz="1600" dirty="0" smtClean="0"/>
              <a:t> si basa sull’assunto per cui il disegno della figura umana effettuato rifletta l’immagine che il soggetto ha di sé, per cui eventuali differenze con la propria figura potrebbero riflettere conflittualità col proprio sesso, etnia o il proprio fisico. Questo test è effettuato soprattutto su bambini e adolescenti, anche se può essere utilizzato anche con adulti. Nell’analisi del disegno si tengono conto dei dati Formali (successione delle figure, atteggiamento, posizione del disegno sul foglio, dimensione); Tratto e Pressione; dati di Contenuto (diverse parti del corpo e loro dettagli).</a:t>
            </a:r>
            <a:endParaRPr lang="it-IT" dirty="0"/>
          </a:p>
          <a:p>
            <a:endParaRPr lang="it-IT" dirty="0"/>
          </a:p>
        </p:txBody>
      </p:sp>
    </p:spTree>
    <p:extLst>
      <p:ext uri="{BB962C8B-B14F-4D97-AF65-F5344CB8AC3E}">
        <p14:creationId xmlns="" xmlns:p14="http://schemas.microsoft.com/office/powerpoint/2010/main" val="2468765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smtClean="0"/>
              <a:t>PROIETTIVI</a:t>
            </a:r>
            <a:endParaRPr lang="it-IT" dirty="0"/>
          </a:p>
        </p:txBody>
      </p:sp>
      <p:sp>
        <p:nvSpPr>
          <p:cNvPr id="3" name="Segnaposto contenuto 2"/>
          <p:cNvSpPr>
            <a:spLocks noGrp="1"/>
          </p:cNvSpPr>
          <p:nvPr>
            <p:ph idx="1"/>
          </p:nvPr>
        </p:nvSpPr>
        <p:spPr>
          <a:xfrm>
            <a:off x="457200" y="1052736"/>
            <a:ext cx="8229600" cy="4525963"/>
          </a:xfrm>
        </p:spPr>
        <p:txBody>
          <a:bodyPr/>
          <a:lstStyle/>
          <a:p>
            <a:r>
              <a:rPr lang="it-IT" dirty="0" smtClean="0"/>
              <a:t>Disegno albero: </a:t>
            </a:r>
            <a:r>
              <a:rPr lang="it-IT" sz="1600" dirty="0" smtClean="0"/>
              <a:t>Questo test è ideato sia per bambini (dai 3 anni di età) sia per adulti. Lo psicologo chiede al soggetto di disegnare su un foglio un albero. Il simbolismo spaziale acquista molta importanza per andare ad interpretare dal disegno alcuni tratti di personalità del soggetto.</a:t>
            </a:r>
            <a:endParaRPr lang="it-IT" dirty="0" smtClean="0"/>
          </a:p>
          <a:p>
            <a:r>
              <a:rPr lang="it-IT" dirty="0" smtClean="0"/>
              <a:t>Disegno casa: </a:t>
            </a:r>
            <a:r>
              <a:rPr lang="it-IT" sz="1600" dirty="0" smtClean="0"/>
              <a:t>La casa è il luogo fisico e psicologico in cui il bambino vive, cresce e struttura la sua personalità, attraverso la complessa rete delle relazioni interpersonali con i genitori e i fratelli. Perciò la consegna « Disegna una casa meglio che puoi» evidenzia fondamentalmente due categorie di significati: come il bambino vive la famiglia, e come vede se stesso. Nella valutazione del disegno sono importanti alcuni elementi strutturali dell’abitazione (come le proporzioni, la prospettiva e la linea di terra) e alcuni elementi contenutistici (come tetto, finestre e porta).</a:t>
            </a:r>
          </a:p>
          <a:p>
            <a:r>
              <a:rPr lang="it-IT" dirty="0" smtClean="0"/>
              <a:t>Disegno famiglia: </a:t>
            </a:r>
            <a:r>
              <a:rPr lang="it-IT" sz="1600" dirty="0" smtClean="0"/>
              <a:t>Questo test è ideato per soggetti dai 6 ai 15 anni. L’assunto alla base di questa valutazione ritiene che nel disegno della famiglia il soggetto possa proiettare sentimenti, desideri e conflitti legati al sé e alla sua famiglia. Lo sperimentatore chiede al soggetto di disegnare “una famiglia di sua invenzione”, e successivamente vi sarà un breve colloquio in cui lo psicologo farà domande sulla famiglia appena disegnata. I criteri di valutazione si basano sugli aspetti Grafici, Formali e di Contenuto del disegno.</a:t>
            </a:r>
            <a:endParaRPr lang="it-IT" dirty="0" smtClean="0"/>
          </a:p>
          <a:p>
            <a:pPr>
              <a:buNone/>
            </a:pP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Bambini Piccolissimi</a:t>
            </a:r>
            <a:endParaRPr lang="it-IT" dirty="0"/>
          </a:p>
        </p:txBody>
      </p:sp>
      <p:sp>
        <p:nvSpPr>
          <p:cNvPr id="3" name="Segnaposto contenuto 2"/>
          <p:cNvSpPr>
            <a:spLocks noGrp="1"/>
          </p:cNvSpPr>
          <p:nvPr>
            <p:ph idx="1"/>
          </p:nvPr>
        </p:nvSpPr>
        <p:spPr/>
        <p:txBody>
          <a:bodyPr/>
          <a:lstStyle/>
          <a:p>
            <a:r>
              <a:rPr lang="it-IT" dirty="0" err="1" smtClean="0"/>
              <a:t>Brunet</a:t>
            </a:r>
            <a:r>
              <a:rPr lang="it-IT" dirty="0" smtClean="0"/>
              <a:t> </a:t>
            </a:r>
            <a:r>
              <a:rPr lang="it-IT" dirty="0" err="1" smtClean="0"/>
              <a:t>Lezine</a:t>
            </a:r>
            <a:r>
              <a:rPr lang="it-IT" dirty="0" smtClean="0"/>
              <a:t> mostra le tappe tipiche di sviluppo dei bambini, all’inizio con intervalli di 2 settimane e poi di un mese. Valuta capacità di coordinazione oculomotoria, coordinazione fine, comunicazione ecc consentendo quindi di valutare tappe di sviluppo tipico ed atipico: </a:t>
            </a:r>
            <a:r>
              <a:rPr lang="it-IT" sz="1600" dirty="0" smtClean="0"/>
              <a:t>La Scala di Sviluppo Psicomotorio della Prima Infanzia </a:t>
            </a:r>
            <a:r>
              <a:rPr lang="it-IT" sz="1600" dirty="0" err="1" smtClean="0"/>
              <a:t>Brunet-Lezine</a:t>
            </a:r>
            <a:r>
              <a:rPr lang="it-IT" sz="1600" dirty="0" smtClean="0"/>
              <a:t> valuta lo sviluppo psicomotorio nei primi due anni di vita (anche se è rivolta dalla nascita fino ai 5 anni). Prevede dieci prove per ciascun livello e gli item sono ripartiti in quattro campi: motorio/posturale, verbale, adattamento/comportamento con gli oggetti, relazioni sociali. Le prove vengono valutate attraverso l’osservazione del bambino e tramite domande rivolte al familiare. Infine si ricava un’</a:t>
            </a:r>
            <a:r>
              <a:rPr lang="it-IT" sz="1600" i="1" dirty="0" err="1" smtClean="0"/>
              <a:t>etá</a:t>
            </a:r>
            <a:r>
              <a:rPr lang="it-IT" sz="1600" i="1" dirty="0" smtClean="0"/>
              <a:t> di sviluppo psicomotorio</a:t>
            </a:r>
            <a:r>
              <a:rPr lang="it-IT" sz="1600" dirty="0" smtClean="0"/>
              <a:t> che, rapportata all’</a:t>
            </a:r>
            <a:r>
              <a:rPr lang="it-IT" sz="1600" i="1" dirty="0" err="1" smtClean="0"/>
              <a:t>etá</a:t>
            </a:r>
            <a:r>
              <a:rPr lang="it-IT" sz="1600" i="1" dirty="0" smtClean="0"/>
              <a:t> cronologica</a:t>
            </a:r>
            <a:r>
              <a:rPr lang="it-IT" sz="1600" dirty="0" smtClean="0"/>
              <a:t>, fornisce un </a:t>
            </a:r>
            <a:r>
              <a:rPr lang="it-IT" sz="1600" i="1" dirty="0" smtClean="0"/>
              <a:t>quoziente di sviluppo psicomotorio</a:t>
            </a:r>
            <a:r>
              <a:rPr lang="it-IT" sz="1600" dirty="0" smtClean="0"/>
              <a:t>. Questo quoziente può essere globale, o diviso nei quattro campi osservati.</a:t>
            </a:r>
          </a:p>
          <a:p>
            <a:endParaRPr lang="it-IT" dirty="0" smtClean="0"/>
          </a:p>
        </p:txBody>
      </p:sp>
    </p:spTree>
    <p:extLst>
      <p:ext uri="{BB962C8B-B14F-4D97-AF65-F5344CB8AC3E}">
        <p14:creationId xmlns="" xmlns:p14="http://schemas.microsoft.com/office/powerpoint/2010/main" val="3932471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BAMBINI PICCOLISSIMI</a:t>
            </a:r>
            <a:endParaRPr lang="it-IT" dirty="0"/>
          </a:p>
        </p:txBody>
      </p:sp>
      <p:sp>
        <p:nvSpPr>
          <p:cNvPr id="3" name="Segnaposto contenuto 2"/>
          <p:cNvSpPr>
            <a:spLocks noGrp="1"/>
          </p:cNvSpPr>
          <p:nvPr>
            <p:ph idx="1"/>
          </p:nvPr>
        </p:nvSpPr>
        <p:spPr/>
        <p:txBody>
          <a:bodyPr/>
          <a:lstStyle/>
          <a:p>
            <a:r>
              <a:rPr lang="it-IT" dirty="0" err="1" smtClean="0"/>
              <a:t>Vineland</a:t>
            </a:r>
            <a:r>
              <a:rPr lang="it-IT" dirty="0" smtClean="0"/>
              <a:t>: </a:t>
            </a:r>
            <a:r>
              <a:rPr lang="it-IT" sz="1600" dirty="0" smtClean="0"/>
              <a:t>Le </a:t>
            </a:r>
            <a:r>
              <a:rPr lang="it-IT" sz="1600" i="1" dirty="0" err="1" smtClean="0"/>
              <a:t>Vineland</a:t>
            </a:r>
            <a:r>
              <a:rPr lang="it-IT" sz="1600" i="1" dirty="0" smtClean="0"/>
              <a:t> </a:t>
            </a:r>
            <a:r>
              <a:rPr lang="it-IT" sz="1600" i="1" dirty="0" err="1" smtClean="0"/>
              <a:t>Adaptive</a:t>
            </a:r>
            <a:r>
              <a:rPr lang="it-IT" sz="1600" i="1" dirty="0" smtClean="0"/>
              <a:t> </a:t>
            </a:r>
            <a:r>
              <a:rPr lang="it-IT" sz="1600" i="1" dirty="0" err="1" smtClean="0"/>
              <a:t>Behavior</a:t>
            </a:r>
            <a:r>
              <a:rPr lang="it-IT" sz="1600" i="1" dirty="0" smtClean="0"/>
              <a:t> </a:t>
            </a:r>
            <a:r>
              <a:rPr lang="it-IT" sz="1600" i="1" dirty="0" err="1" smtClean="0"/>
              <a:t>Scales</a:t>
            </a:r>
            <a:r>
              <a:rPr lang="it-IT" sz="1600" dirty="0" smtClean="0"/>
              <a:t>, valutano l'autonomia personale e la responsabilità sociale degli individui dalla nascita fino all'età adulta. Esse sono applicabili sia a normodotati sia a soggetti con disabilità cognitiva. La valutazione avviene attraverso un’intervista (dai 60 ai 90 minuti di durata) tra lo psicologo e il genitore o l’operatore che si prende cura del soggetto in esame. La valutazione avviene su 4 scale: Comunicazione, Abilità Quotidiane, Socializzazione, Abilità Motorie.</a:t>
            </a:r>
          </a:p>
          <a:p>
            <a:r>
              <a:rPr lang="it-IT" dirty="0" err="1" smtClean="0"/>
              <a:t>Brazelton</a:t>
            </a:r>
            <a:r>
              <a:rPr lang="it-IT" dirty="0" smtClean="0"/>
              <a:t>: </a:t>
            </a:r>
            <a:r>
              <a:rPr lang="it-IT" sz="1600" dirty="0" smtClean="0"/>
              <a:t>La scala di </a:t>
            </a:r>
            <a:r>
              <a:rPr lang="it-IT" sz="1600" dirty="0" err="1" smtClean="0"/>
              <a:t>Brazelton</a:t>
            </a:r>
            <a:r>
              <a:rPr lang="it-IT" sz="1600" dirty="0" smtClean="0"/>
              <a:t> è un metodo di osservazione e valutazione del comportamento del neonato dalla nascita sino ai 2 mesi di vita. Consiste in una serie di osservazioni e stimolazioni indolori, della durata di circa 30 minuti. Alla fine della valutazione, l'esaminatore ottiene un profilo del bambino con i suoi punti di forza, le modalità di risposta all'ambiente e le eventuali aree di vulnerabilità.</a:t>
            </a:r>
          </a:p>
          <a:p>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41784"/>
            <a:ext cx="8229600" cy="1143000"/>
          </a:xfrm>
        </p:spPr>
        <p:txBody>
          <a:bodyPr/>
          <a:lstStyle/>
          <a:p>
            <a:r>
              <a:rPr lang="it-IT" dirty="0"/>
              <a:t>PERSONALITA’</a:t>
            </a:r>
            <a:br>
              <a:rPr lang="it-IT" dirty="0"/>
            </a:br>
            <a:endParaRPr lang="it-IT" dirty="0"/>
          </a:p>
        </p:txBody>
      </p:sp>
      <p:sp>
        <p:nvSpPr>
          <p:cNvPr id="3" name="Segnaposto contenuto 2"/>
          <p:cNvSpPr>
            <a:spLocks noGrp="1"/>
          </p:cNvSpPr>
          <p:nvPr>
            <p:ph idx="1"/>
          </p:nvPr>
        </p:nvSpPr>
        <p:spPr>
          <a:xfrm>
            <a:off x="457200" y="1423317"/>
            <a:ext cx="8229600" cy="4525963"/>
          </a:xfrm>
        </p:spPr>
        <p:txBody>
          <a:bodyPr/>
          <a:lstStyle/>
          <a:p>
            <a:r>
              <a:rPr lang="it-IT" sz="2800" dirty="0" smtClean="0"/>
              <a:t>MMPI-2: </a:t>
            </a:r>
            <a:r>
              <a:rPr lang="it-IT" sz="1600" dirty="0" smtClean="0"/>
              <a:t>l’MMPI-2 è il test di personalità più utilizzato. Composto da 567 item con risposta V/F, è destinato a soggetti adulti con almeno la licenza media, e la sua somministrazione dura circa un’ora. Il questionario è </a:t>
            </a:r>
            <a:r>
              <a:rPr lang="it-IT" sz="1600" dirty="0" err="1" smtClean="0"/>
              <a:t>self-report</a:t>
            </a:r>
            <a:r>
              <a:rPr lang="it-IT" sz="1600" dirty="0" smtClean="0"/>
              <a:t> ed è composto principalmente da 10 scale di base e 3 di validità, accompagnate da altre 5 scale di validità, 16 </a:t>
            </a:r>
            <a:r>
              <a:rPr lang="it-IT" sz="1600" dirty="0" err="1" smtClean="0"/>
              <a:t>supplementati</a:t>
            </a:r>
            <a:r>
              <a:rPr lang="it-IT" sz="1600" dirty="0" smtClean="0"/>
              <a:t> e 15 di contenuto.</a:t>
            </a:r>
            <a:endParaRPr lang="it-IT" sz="2800" dirty="0" smtClean="0"/>
          </a:p>
          <a:p>
            <a:r>
              <a:rPr lang="it-IT" sz="2800" dirty="0" err="1" smtClean="0"/>
              <a:t>Millon</a:t>
            </a:r>
            <a:r>
              <a:rPr lang="it-IT" sz="2800" dirty="0" smtClean="0"/>
              <a:t> (MCMI-III): </a:t>
            </a:r>
            <a:r>
              <a:rPr lang="it-IT" sz="1600" dirty="0" smtClean="0"/>
              <a:t>Questo strumento </a:t>
            </a:r>
            <a:r>
              <a:rPr lang="it-IT" sz="1600" dirty="0" err="1" smtClean="0"/>
              <a:t>self.report</a:t>
            </a:r>
            <a:r>
              <a:rPr lang="it-IT" sz="1600" dirty="0" smtClean="0"/>
              <a:t> è stato ideato per avere una comprensione integrata della relazione tra caratteristiche di personalità e sindromi cliniche. Il test di </a:t>
            </a:r>
            <a:r>
              <a:rPr lang="it-IT" sz="1600" dirty="0" err="1" smtClean="0"/>
              <a:t>Millon</a:t>
            </a:r>
            <a:r>
              <a:rPr lang="it-IT" sz="1600" dirty="0" smtClean="0"/>
              <a:t> può essere somministrato a soggetti dai 18 anni in su, ed è costituito da 175 item a risposta dicotomica V/F, con 24 scale e 4 indici di correzione. La somministrazione dura circa 25-30 minuti.</a:t>
            </a:r>
            <a:endParaRPr lang="it-IT" sz="2800" dirty="0" smtClean="0"/>
          </a:p>
          <a:p>
            <a:r>
              <a:rPr lang="it-IT" sz="2800" dirty="0" smtClean="0"/>
              <a:t>TCI (</a:t>
            </a:r>
            <a:r>
              <a:rPr lang="it-IT" sz="2800" dirty="0" err="1" smtClean="0"/>
              <a:t>temperament</a:t>
            </a:r>
            <a:r>
              <a:rPr lang="it-IT" sz="2800" dirty="0" smtClean="0"/>
              <a:t> and </a:t>
            </a:r>
            <a:r>
              <a:rPr lang="it-IT" sz="2800" dirty="0" err="1" smtClean="0"/>
              <a:t>Character</a:t>
            </a:r>
            <a:r>
              <a:rPr lang="it-IT" sz="2800" dirty="0" smtClean="0"/>
              <a:t> </a:t>
            </a:r>
            <a:r>
              <a:rPr lang="it-IT" sz="2800" dirty="0" err="1" smtClean="0"/>
              <a:t>Inventory</a:t>
            </a:r>
            <a:r>
              <a:rPr lang="it-IT" sz="2800" dirty="0" smtClean="0"/>
              <a:t>): </a:t>
            </a:r>
            <a:r>
              <a:rPr lang="it-IT" sz="1600" dirty="0" smtClean="0"/>
              <a:t>il TCI è un test di personalità </a:t>
            </a:r>
            <a:r>
              <a:rPr lang="it-IT" sz="1600" dirty="0" err="1" smtClean="0"/>
              <a:t>self-report</a:t>
            </a:r>
            <a:r>
              <a:rPr lang="it-IT" sz="1600" dirty="0" smtClean="0"/>
              <a:t> che indaga caratteristiche di personalità innate e biologicamente determinate (Temperamenti), e caratteristiche apprese nel corso della vita (Caratteri). Costituito da 240 item in risposta dicotomica V/F, valuta 4 scale di temperamento (Ricerca della novità; </a:t>
            </a:r>
            <a:r>
              <a:rPr lang="it-IT" sz="1600" dirty="0" err="1" smtClean="0"/>
              <a:t>Evitamento</a:t>
            </a:r>
            <a:r>
              <a:rPr lang="it-IT" sz="1600" dirty="0" smtClean="0"/>
              <a:t> del danno; Dipendenza dalla ricompensa; Persistenza) e 3 scale di carattere (Autodeterminazione; </a:t>
            </a:r>
            <a:r>
              <a:rPr lang="it-IT" sz="1600" dirty="0" err="1" smtClean="0"/>
              <a:t>Cooperatività</a:t>
            </a:r>
            <a:r>
              <a:rPr lang="it-IT" sz="1600" dirty="0" smtClean="0"/>
              <a:t>; </a:t>
            </a:r>
            <a:r>
              <a:rPr lang="it-IT" sz="1600" dirty="0" err="1" smtClean="0"/>
              <a:t>Autotrascendenza</a:t>
            </a:r>
            <a:r>
              <a:rPr lang="it-IT" sz="1600" dirty="0" smtClean="0"/>
              <a:t>).</a:t>
            </a:r>
            <a:endParaRPr lang="it-IT" sz="2800" dirty="0" smtClean="0"/>
          </a:p>
          <a:p>
            <a:endParaRPr lang="it-IT" dirty="0"/>
          </a:p>
        </p:txBody>
      </p:sp>
    </p:spTree>
    <p:extLst>
      <p:ext uri="{BB962C8B-B14F-4D97-AF65-F5344CB8AC3E}">
        <p14:creationId xmlns="" xmlns:p14="http://schemas.microsoft.com/office/powerpoint/2010/main" val="1526749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683</TotalTime>
  <Words>2902</Words>
  <Application>Microsoft Office PowerPoint</Application>
  <PresentationFormat>Presentazione su schermo (4:3)</PresentationFormat>
  <Paragraphs>75</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1_Tema di Office</vt:lpstr>
      <vt:lpstr>TEST INTELLIGENZA </vt:lpstr>
      <vt:lpstr>Ansia</vt:lpstr>
      <vt:lpstr>VARIE</vt:lpstr>
      <vt:lpstr>VARIE</vt:lpstr>
      <vt:lpstr>PROIETTIVI</vt:lpstr>
      <vt:lpstr>PROIETTIVI</vt:lpstr>
      <vt:lpstr>Bambini Piccolissimi</vt:lpstr>
      <vt:lpstr>BAMBINI PICCOLISSIMI</vt:lpstr>
      <vt:lpstr>PERSONALITA’ </vt:lpstr>
      <vt:lpstr>PERSONALITà</vt:lpstr>
      <vt:lpstr>ANZIANI </vt:lpstr>
      <vt:lpstr>Caregivers</vt:lpstr>
      <vt:lpstr>Alimentazione</vt:lpstr>
      <vt:lpstr>Rischio suicidio </vt:lpstr>
      <vt:lpstr>Psiconeurologico </vt:lpstr>
      <vt:lpstr>Psiconeurologico</vt:lpstr>
      <vt:lpstr>Disturbi specifici apprendimento</vt:lpstr>
      <vt:lpstr>tossicodipendenze</vt:lpstr>
      <vt:lpstr>Stress burnout</vt:lpstr>
      <vt:lpstr>Ossessività</vt:lpstr>
      <vt:lpstr>Test depressione</vt:lpstr>
      <vt:lpstr>TEST PSICOPATIA (CARCERI OPG)</vt:lpstr>
      <vt:lpstr>Batterie ad ampio spettro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INTELLIGENZA </dc:title>
  <dc:creator>francesco</dc:creator>
  <cp:lastModifiedBy>AliceTuttoIncluso</cp:lastModifiedBy>
  <cp:revision>71</cp:revision>
  <dcterms:created xsi:type="dcterms:W3CDTF">2013-10-10T09:58:55Z</dcterms:created>
  <dcterms:modified xsi:type="dcterms:W3CDTF">2013-10-22T16:06:59Z</dcterms:modified>
</cp:coreProperties>
</file>