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06B0-5D41-4DC1-AC1F-CFDD5646C047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17/12/2013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71F0-87A1-48E0-A7C9-35225FEDF860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08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06B0-5D41-4DC1-AC1F-CFDD5646C047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17/12/2013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71F0-87A1-48E0-A7C9-35225FEDF860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82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06B0-5D41-4DC1-AC1F-CFDD5646C047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17/12/2013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71F0-87A1-48E0-A7C9-35225FEDF860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50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06B0-5D41-4DC1-AC1F-CFDD5646C047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17/12/2013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71F0-87A1-48E0-A7C9-35225FEDF860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92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06B0-5D41-4DC1-AC1F-CFDD5646C047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17/12/2013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71F0-87A1-48E0-A7C9-35225FEDF860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509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06B0-5D41-4DC1-AC1F-CFDD5646C047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17/12/2013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71F0-87A1-48E0-A7C9-35225FEDF860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97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06B0-5D41-4DC1-AC1F-CFDD5646C047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17/12/2013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71F0-87A1-48E0-A7C9-35225FEDF860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317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06B0-5D41-4DC1-AC1F-CFDD5646C047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17/12/2013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71F0-87A1-48E0-A7C9-35225FEDF860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404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06B0-5D41-4DC1-AC1F-CFDD5646C047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17/12/2013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71F0-87A1-48E0-A7C9-35225FEDF860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22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06B0-5D41-4DC1-AC1F-CFDD5646C047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17/12/2013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71F0-87A1-48E0-A7C9-35225FEDF860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4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06B0-5D41-4DC1-AC1F-CFDD5646C047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17/12/2013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71F0-87A1-48E0-A7C9-35225FEDF860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51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E06B0-5D41-4DC1-AC1F-CFDD5646C047}" type="datetimeFigureOut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17/12/2013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E71F0-87A1-48E0-A7C9-35225FEDF860}" type="slidenum">
              <a:rPr lang="it-IT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0920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ESERCITARE LA CRITICA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 </a:t>
            </a:r>
            <a:r>
              <a:rPr lang="it-IT" dirty="0" smtClean="0"/>
              <a:t>Rivolgersi </a:t>
            </a:r>
            <a:r>
              <a:rPr lang="it-IT" dirty="0"/>
              <a:t>direttamente all'interessato piuttosto che ad un intermediario.</a:t>
            </a:r>
          </a:p>
          <a:p>
            <a:pPr lvl="0"/>
            <a:r>
              <a:rPr lang="it-IT" dirty="0"/>
              <a:t>Trattare in privato anziché in pubblico.</a:t>
            </a:r>
          </a:p>
          <a:p>
            <a:r>
              <a:rPr lang="it-IT" dirty="0"/>
              <a:t>Evitare i confronti.</a:t>
            </a:r>
          </a:p>
          <a:p>
            <a:pPr lvl="0"/>
            <a:r>
              <a:rPr lang="it-IT" dirty="0"/>
              <a:t>Protestare verbalmente e non con la mimica.</a:t>
            </a:r>
          </a:p>
          <a:p>
            <a:pPr lvl="0"/>
            <a:r>
              <a:rPr lang="it-IT" dirty="0"/>
              <a:t>Evitare l'umorismo e l'ironia.</a:t>
            </a:r>
          </a:p>
          <a:p>
            <a:pPr lvl="0"/>
            <a:r>
              <a:rPr lang="it-IT" dirty="0"/>
              <a:t>Non lasciare accumulare un contenzioso.</a:t>
            </a:r>
          </a:p>
          <a:p>
            <a:pPr lvl="0"/>
            <a:r>
              <a:rPr lang="it-IT" dirty="0"/>
              <a:t>Affrontare un argomento alla volta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378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it-IT" dirty="0"/>
              <a:t>Non scusarsi.</a:t>
            </a:r>
          </a:p>
          <a:p>
            <a:pPr lvl="0"/>
            <a:r>
              <a:rPr lang="it-IT" dirty="0"/>
              <a:t>Non dire "sempre", "mai", e simili.</a:t>
            </a:r>
          </a:p>
          <a:p>
            <a:pPr lvl="0"/>
            <a:r>
              <a:rPr lang="it-IT" dirty="0"/>
              <a:t>Essere concreti e precisi.</a:t>
            </a:r>
          </a:p>
          <a:p>
            <a:pPr lvl="0"/>
            <a:r>
              <a:rPr lang="it-IT" dirty="0"/>
              <a:t>Riferirsi al sistema di valori dell'interlocutore.</a:t>
            </a:r>
          </a:p>
          <a:p>
            <a:pPr lvl="0"/>
            <a:r>
              <a:rPr lang="it-IT" dirty="0"/>
              <a:t>Parlare </a:t>
            </a:r>
            <a:r>
              <a:rPr lang="it-IT" dirty="0" smtClean="0"/>
              <a:t>delle proprie emozioni invece </a:t>
            </a:r>
            <a:r>
              <a:rPr lang="it-IT" dirty="0"/>
              <a:t>che </a:t>
            </a:r>
            <a:r>
              <a:rPr lang="it-IT" dirty="0" smtClean="0"/>
              <a:t>leggere il pensiero dell'interlocutore</a:t>
            </a:r>
            <a:r>
              <a:rPr lang="it-IT" dirty="0"/>
              <a:t>.</a:t>
            </a:r>
          </a:p>
          <a:p>
            <a:pPr lvl="0"/>
            <a:r>
              <a:rPr lang="it-IT" dirty="0"/>
              <a:t>Presentare l'aspetto positivo della critica.</a:t>
            </a:r>
          </a:p>
          <a:p>
            <a:pPr lvl="0"/>
            <a:r>
              <a:rPr lang="it-IT" dirty="0"/>
              <a:t>Suggerire una soluzione realistica e accettabile.</a:t>
            </a:r>
          </a:p>
          <a:p>
            <a:pPr marL="0" indent="0">
              <a:buNone/>
            </a:pPr>
            <a:r>
              <a:rPr lang="it-IT" dirty="0"/>
              <a:t/>
            </a:r>
            <a:br>
              <a:rPr lang="it-IT" dirty="0"/>
            </a:br>
            <a:r>
              <a:rPr lang="it-IT" dirty="0"/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963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LA CORRETTA SEQUENZA DELLA CRITICA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/>
              <a:t> </a:t>
            </a:r>
            <a:r>
              <a:rPr lang="it-IT" b="1" dirty="0" smtClean="0"/>
              <a:t>5 LODI IN MEDIA PER 1 SGRIDATA</a:t>
            </a:r>
          </a:p>
          <a:p>
            <a:endParaRPr lang="it-IT" b="1" dirty="0"/>
          </a:p>
          <a:p>
            <a:r>
              <a:rPr lang="it-IT" dirty="0" smtClean="0"/>
              <a:t>In </a:t>
            </a:r>
            <a:r>
              <a:rPr lang="it-IT" dirty="0"/>
              <a:t>generale </a:t>
            </a:r>
            <a:r>
              <a:rPr lang="it-IT" dirty="0" err="1"/>
              <a:t>Blanchard</a:t>
            </a:r>
            <a:r>
              <a:rPr lang="it-IT" dirty="0"/>
              <a:t> suggerisce di contenere un’eventuale “sgridata” entro il termine di un minuto e di seguire i seguenti passi:</a:t>
            </a:r>
          </a:p>
          <a:p>
            <a:pPr lvl="1"/>
            <a:r>
              <a:rPr lang="it-IT" dirty="0"/>
              <a:t>attaccare il problema definendolo in modo preciso (hai rotto il soprammobile)</a:t>
            </a:r>
          </a:p>
          <a:p>
            <a:pPr lvl="1"/>
            <a:r>
              <a:rPr lang="it-IT" dirty="0"/>
              <a:t>esprimere i propri sentimenti (es. ci sono rimasto male in quanto</a:t>
            </a:r>
            <a:r>
              <a:rPr lang="it-IT" dirty="0" smtClean="0"/>
              <a:t>…..)</a:t>
            </a:r>
          </a:p>
          <a:p>
            <a:pPr lvl="1"/>
            <a:r>
              <a:rPr lang="it-IT" dirty="0" smtClean="0"/>
              <a:t>Con i bambini chiedere come avresti dovuto comportarti?</a:t>
            </a:r>
            <a:endParaRPr lang="it-IT" dirty="0"/>
          </a:p>
          <a:p>
            <a:pPr lvl="1"/>
            <a:r>
              <a:rPr lang="it-IT" dirty="0"/>
              <a:t>sostenere la persona (sei una persona in gamba e sono convinto che</a:t>
            </a:r>
            <a:r>
              <a:rPr lang="it-IT" dirty="0" smtClean="0"/>
              <a:t>…)</a:t>
            </a:r>
            <a:r>
              <a:rPr lang="it-IT" dirty="0"/>
              <a:t> 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369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Tirare un rimprovero o il rancore a lungo non solo non serve ma è controproducente, così come è controproducente accumulare tutta una serie di rancori e poi esplodere rivangando anche cose passate.</a:t>
            </a:r>
          </a:p>
          <a:p>
            <a:r>
              <a:rPr lang="it-IT" dirty="0"/>
              <a:t>La tendenza a fare dei complimenti alla persona all’inizio della sgridata fa sì che in seguito, la persona, ogni volta che si sente lodata, si aspetti una successiva sgridata.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124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Chi parla dei sentimenti degli altri, invece che dei propri (es. lo hai fatto apposta, di me non te ne importa niente) sbaglia sempre: sbaglia se dice cose errate, infatti è molto antipatico sentirsi attribuire pensieri e sentimenti non propri. Ma sbaglia ancor più se indovina i veri pensieri e sentimenti dell’altro, nessuno ammetterebbe emozioni tanto negative, e nel negarle diventerebbe aggressivo).</a:t>
            </a:r>
          </a:p>
          <a:p>
            <a:r>
              <a:rPr lang="it-IT" dirty="0"/>
              <a:t>Terminare la sgridata esprimendo un sostegno alla persona impedisce a questo di pensare che ci lo ha sgridato ce la ha con lui, sarà quindi portato a riflettere sulle critiche che gli avete fatto.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54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ACCETTARE LE CRITICHE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it-IT" b="1" dirty="0"/>
              <a:t> </a:t>
            </a:r>
            <a:endParaRPr lang="it-IT" dirty="0"/>
          </a:p>
          <a:p>
            <a:r>
              <a:rPr lang="it-IT" b="1" dirty="0"/>
              <a:t> </a:t>
            </a:r>
            <a:r>
              <a:rPr lang="it-IT" sz="5000" dirty="0"/>
              <a:t>1. 	Considerare la critica nella sua effettiva dimensione e non sentirsi ogni volta </a:t>
            </a:r>
          </a:p>
          <a:p>
            <a:r>
              <a:rPr lang="it-IT" sz="5000" dirty="0"/>
              <a:t>         messi in causa globalmente, come persona.</a:t>
            </a:r>
          </a:p>
          <a:p>
            <a:r>
              <a:rPr lang="it-IT" sz="5000" dirty="0"/>
              <a:t>2.	Non lasciarsi "etichettare" come persona malaccorta, ma precisare la specificità </a:t>
            </a:r>
          </a:p>
          <a:p>
            <a:r>
              <a:rPr lang="it-IT" sz="5000" dirty="0"/>
              <a:t>	del proprio sbaglio.</a:t>
            </a:r>
          </a:p>
          <a:p>
            <a:r>
              <a:rPr lang="it-IT" sz="5000" dirty="0"/>
              <a:t>3.	Chiedere spiegazioni concrete e dettagliate per capire (e far capire) quali aspetti </a:t>
            </a:r>
          </a:p>
          <a:p>
            <a:r>
              <a:rPr lang="it-IT" sz="5000" dirty="0"/>
              <a:t>	della critica siano fondati e quali infondati.</a:t>
            </a:r>
          </a:p>
          <a:p>
            <a:r>
              <a:rPr lang="it-IT" sz="5000" dirty="0"/>
              <a:t>4.	Richiedere all'interlocutore indicazioni per un esito positivo della critica.</a:t>
            </a:r>
          </a:p>
          <a:p>
            <a:r>
              <a:rPr lang="it-IT" sz="5000" dirty="0"/>
              <a:t>5.	Sui punti di disaccordo ricercare un "compromesso" soddisfacente per </a:t>
            </a:r>
          </a:p>
          <a:p>
            <a:r>
              <a:rPr lang="it-IT" sz="5000" dirty="0"/>
              <a:t>	entrambi.</a:t>
            </a:r>
          </a:p>
          <a:p>
            <a:r>
              <a:rPr lang="it-IT" sz="5000" dirty="0"/>
              <a:t>6.	Esprimere comunque interesse per la critica ricevuta.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163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Presentazione su schermo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1_Tema di Office</vt:lpstr>
      <vt:lpstr>ESERCITARE LA CRITICA </vt:lpstr>
      <vt:lpstr>Presentazione standard di PowerPoint</vt:lpstr>
      <vt:lpstr>LA CORRETTA SEQUENZA DELLA CRITICA </vt:lpstr>
      <vt:lpstr>Presentazione standard di PowerPoint</vt:lpstr>
      <vt:lpstr>Presentazione standard di PowerPoint</vt:lpstr>
      <vt:lpstr>ACCETTARE LE CRITICHE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ESERCITARE LA CRITICA</dc:title>
  <dc:creator>francesco</dc:creator>
  <cp:lastModifiedBy>francesco</cp:lastModifiedBy>
  <cp:revision>2</cp:revision>
  <dcterms:created xsi:type="dcterms:W3CDTF">2013-11-12T12:21:06Z</dcterms:created>
  <dcterms:modified xsi:type="dcterms:W3CDTF">2013-12-17T14:54:31Z</dcterms:modified>
</cp:coreProperties>
</file>