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05" r:id="rId3"/>
    <p:sldId id="307" r:id="rId4"/>
    <p:sldId id="308" r:id="rId5"/>
    <p:sldId id="309" r:id="rId6"/>
    <p:sldId id="310" r:id="rId7"/>
    <p:sldId id="311" r:id="rId8"/>
    <p:sldId id="314" r:id="rId9"/>
    <p:sldId id="316" r:id="rId10"/>
    <p:sldId id="322" r:id="rId11"/>
    <p:sldId id="323" r:id="rId12"/>
    <p:sldId id="324" r:id="rId13"/>
    <p:sldId id="317" r:id="rId14"/>
    <p:sldId id="319" r:id="rId15"/>
    <p:sldId id="320" r:id="rId16"/>
    <p:sldId id="321" r:id="rId17"/>
    <p:sldId id="258" r:id="rId18"/>
    <p:sldId id="259" r:id="rId19"/>
    <p:sldId id="260" r:id="rId20"/>
    <p:sldId id="261" r:id="rId21"/>
    <p:sldId id="262" r:id="rId22"/>
    <p:sldId id="263" r:id="rId23"/>
    <p:sldId id="265" r:id="rId24"/>
    <p:sldId id="266" r:id="rId25"/>
    <p:sldId id="267" r:id="rId26"/>
    <p:sldId id="268" r:id="rId27"/>
    <p:sldId id="269" r:id="rId28"/>
    <p:sldId id="270" r:id="rId29"/>
    <p:sldId id="271" r:id="rId30"/>
    <p:sldId id="272" r:id="rId31"/>
    <p:sldId id="273" r:id="rId32"/>
    <p:sldId id="274" r:id="rId33"/>
    <p:sldId id="275" r:id="rId34"/>
    <p:sldId id="276" r:id="rId35"/>
    <p:sldId id="277" r:id="rId36"/>
    <p:sldId id="278" r:id="rId37"/>
    <p:sldId id="279" r:id="rId38"/>
    <p:sldId id="280" r:id="rId39"/>
    <p:sldId id="281" r:id="rId40"/>
    <p:sldId id="282" r:id="rId41"/>
    <p:sldId id="283" r:id="rId42"/>
    <p:sldId id="284" r:id="rId43"/>
    <p:sldId id="300" r:id="rId44"/>
    <p:sldId id="301" r:id="rId45"/>
    <p:sldId id="302" r:id="rId46"/>
    <p:sldId id="303" r:id="rId47"/>
    <p:sldId id="304" r:id="rId48"/>
    <p:sldId id="290" r:id="rId49"/>
    <p:sldId id="291" r:id="rId50"/>
    <p:sldId id="292" r:id="rId51"/>
    <p:sldId id="293" r:id="rId52"/>
    <p:sldId id="294" r:id="rId53"/>
    <p:sldId id="295" r:id="rId54"/>
    <p:sldId id="296" r:id="rId55"/>
    <p:sldId id="297" r:id="rId56"/>
    <p:sldId id="298" r:id="rId57"/>
    <p:sldId id="299" r:id="rId5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69" d="100"/>
          <a:sy n="69" d="100"/>
        </p:scale>
        <p:origin x="312" y="4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C056850D-C99C-4240-B957-708D68EFCE64}" type="datetimeFigureOut">
              <a:rPr lang="it-IT" smtClean="0"/>
              <a:t>01/03/2020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471FD9-0A2C-4FA5-9052-BBF040985FAC}" type="slidenum">
              <a:rPr lang="it-IT" smtClean="0"/>
              <a:t>‹N›</a:t>
            </a:fld>
            <a:endParaRPr lang="it-IT"/>
          </a:p>
        </p:txBody>
      </p:sp>
    </p:spTree>
    <p:extLst>
      <p:ext uri="{BB962C8B-B14F-4D97-AF65-F5344CB8AC3E}">
        <p14:creationId xmlns:p14="http://schemas.microsoft.com/office/powerpoint/2010/main" val="771340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056850D-C99C-4240-B957-708D68EFCE64}" type="datetimeFigureOut">
              <a:rPr lang="it-IT" smtClean="0"/>
              <a:t>01/03/2020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471FD9-0A2C-4FA5-9052-BBF040985FAC}" type="slidenum">
              <a:rPr lang="it-IT" smtClean="0"/>
              <a:t>‹N›</a:t>
            </a:fld>
            <a:endParaRPr lang="it-IT"/>
          </a:p>
        </p:txBody>
      </p:sp>
    </p:spTree>
    <p:extLst>
      <p:ext uri="{BB962C8B-B14F-4D97-AF65-F5344CB8AC3E}">
        <p14:creationId xmlns:p14="http://schemas.microsoft.com/office/powerpoint/2010/main" val="2708393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056850D-C99C-4240-B957-708D68EFCE64}" type="datetimeFigureOut">
              <a:rPr lang="it-IT" smtClean="0"/>
              <a:t>01/03/2020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471FD9-0A2C-4FA5-9052-BBF040985FAC}" type="slidenum">
              <a:rPr lang="it-IT" smtClean="0"/>
              <a:t>‹N›</a:t>
            </a:fld>
            <a:endParaRPr lang="it-IT"/>
          </a:p>
        </p:txBody>
      </p:sp>
    </p:spTree>
    <p:extLst>
      <p:ext uri="{BB962C8B-B14F-4D97-AF65-F5344CB8AC3E}">
        <p14:creationId xmlns:p14="http://schemas.microsoft.com/office/powerpoint/2010/main" val="2765651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Vuota">
    <p:spTree>
      <p:nvGrpSpPr>
        <p:cNvPr id="1" name=""/>
        <p:cNvGrpSpPr/>
        <p:nvPr/>
      </p:nvGrpSpPr>
      <p:grpSpPr>
        <a:xfrm>
          <a:off x="0" y="0"/>
          <a:ext cx="0" cy="0"/>
          <a:chOff x="0" y="0"/>
          <a:chExt cx="0" cy="0"/>
        </a:xfrm>
      </p:grpSpPr>
      <p:sp>
        <p:nvSpPr>
          <p:cNvPr id="6" name="Segnaposto testo 2"/>
          <p:cNvSpPr>
            <a:spLocks noGrp="1"/>
          </p:cNvSpPr>
          <p:nvPr>
            <p:ph idx="1"/>
          </p:nvPr>
        </p:nvSpPr>
        <p:spPr bwMode="auto">
          <a:xfrm>
            <a:off x="457200" y="1857364"/>
            <a:ext cx="8229600" cy="4268799"/>
          </a:xfrm>
          <a:prstGeom prst="rect">
            <a:avLst/>
          </a:prstGeom>
          <a:noFill/>
          <a:ln w="9525">
            <a:noFill/>
            <a:miter lim="800000"/>
            <a:headEnd/>
            <a:tailEnd/>
          </a:ln>
        </p:spPr>
        <p:txBody>
          <a:bodyPr/>
          <a:lstStyle>
            <a:lvl1pPr marL="0" indent="0">
              <a:buNone/>
              <a:defRPr sz="1600" b="0">
                <a:latin typeface="Tahoma" pitchFamily="34" charset="0"/>
                <a:cs typeface="Tahoma" pitchFamily="34" charset="0"/>
              </a:defRPr>
            </a:lvl1pPr>
          </a:lstStyle>
          <a:p>
            <a:pPr lvl="0"/>
            <a:r>
              <a:rPr lang="it-IT" noProof="0"/>
              <a:t>Fare clic per modificare stili del testo dello schema</a:t>
            </a:r>
          </a:p>
        </p:txBody>
      </p:sp>
      <p:sp>
        <p:nvSpPr>
          <p:cNvPr id="4" name="Titolo 1"/>
          <p:cNvSpPr>
            <a:spLocks noGrp="1"/>
          </p:cNvSpPr>
          <p:nvPr>
            <p:ph type="title"/>
          </p:nvPr>
        </p:nvSpPr>
        <p:spPr>
          <a:xfrm>
            <a:off x="457200" y="1285860"/>
            <a:ext cx="8258204" cy="428628"/>
          </a:xfrm>
          <a:prstGeom prst="rect">
            <a:avLst/>
          </a:prstGeom>
        </p:spPr>
        <p:txBody>
          <a:bodyPr anchor="b"/>
          <a:lstStyle>
            <a:lvl1pPr algn="l">
              <a:defRPr sz="2000" b="1" cap="none" baseline="0">
                <a:effectLst/>
              </a:defRPr>
            </a:lvl1pPr>
          </a:lstStyle>
          <a:p>
            <a:r>
              <a:rPr lang="it-IT"/>
              <a:t>Fare clic per modificare lo stile del titolo</a:t>
            </a:r>
            <a:endParaRPr lang="it-IT" dirty="0"/>
          </a:p>
        </p:txBody>
      </p:sp>
    </p:spTree>
    <p:extLst>
      <p:ext uri="{BB962C8B-B14F-4D97-AF65-F5344CB8AC3E}">
        <p14:creationId xmlns:p14="http://schemas.microsoft.com/office/powerpoint/2010/main" val="2593069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Vuota">
    <p:spTree>
      <p:nvGrpSpPr>
        <p:cNvPr id="1" name=""/>
        <p:cNvGrpSpPr/>
        <p:nvPr/>
      </p:nvGrpSpPr>
      <p:grpSpPr>
        <a:xfrm>
          <a:off x="0" y="0"/>
          <a:ext cx="0" cy="0"/>
          <a:chOff x="0" y="0"/>
          <a:chExt cx="0" cy="0"/>
        </a:xfrm>
      </p:grpSpPr>
      <p:sp>
        <p:nvSpPr>
          <p:cNvPr id="6" name="Segnaposto testo 2"/>
          <p:cNvSpPr>
            <a:spLocks noGrp="1"/>
          </p:cNvSpPr>
          <p:nvPr>
            <p:ph idx="1"/>
          </p:nvPr>
        </p:nvSpPr>
        <p:spPr bwMode="auto">
          <a:xfrm>
            <a:off x="457200" y="1857364"/>
            <a:ext cx="8229600" cy="4268799"/>
          </a:xfrm>
          <a:prstGeom prst="rect">
            <a:avLst/>
          </a:prstGeom>
          <a:noFill/>
          <a:ln w="9525">
            <a:noFill/>
            <a:miter lim="800000"/>
            <a:headEnd/>
            <a:tailEnd/>
          </a:ln>
        </p:spPr>
        <p:txBody>
          <a:bodyPr/>
          <a:lstStyle>
            <a:lvl1pPr marL="0" indent="0">
              <a:buNone/>
              <a:defRPr sz="1600" b="0">
                <a:latin typeface="Tahoma" pitchFamily="34" charset="0"/>
                <a:cs typeface="Tahoma" pitchFamily="34" charset="0"/>
              </a:defRPr>
            </a:lvl1pPr>
          </a:lstStyle>
          <a:p>
            <a:pPr lvl="0"/>
            <a:r>
              <a:rPr lang="it-IT" noProof="0"/>
              <a:t>Fare clic per modificare stili del testo dello schema</a:t>
            </a:r>
          </a:p>
        </p:txBody>
      </p:sp>
      <p:sp>
        <p:nvSpPr>
          <p:cNvPr id="4" name="Titolo 1"/>
          <p:cNvSpPr>
            <a:spLocks noGrp="1"/>
          </p:cNvSpPr>
          <p:nvPr>
            <p:ph type="title"/>
          </p:nvPr>
        </p:nvSpPr>
        <p:spPr>
          <a:xfrm>
            <a:off x="457200" y="1285860"/>
            <a:ext cx="8258204" cy="428628"/>
          </a:xfrm>
          <a:prstGeom prst="rect">
            <a:avLst/>
          </a:prstGeom>
        </p:spPr>
        <p:txBody>
          <a:bodyPr anchor="b"/>
          <a:lstStyle>
            <a:lvl1pPr algn="l">
              <a:defRPr sz="2000" b="1" cap="none" baseline="0">
                <a:effectLst/>
              </a:defRPr>
            </a:lvl1pPr>
          </a:lstStyle>
          <a:p>
            <a:r>
              <a:rPr lang="it-IT"/>
              <a:t>Fare clic per modificare lo stile del titolo</a:t>
            </a:r>
            <a:endParaRPr lang="it-IT" dirty="0"/>
          </a:p>
        </p:txBody>
      </p:sp>
    </p:spTree>
    <p:extLst>
      <p:ext uri="{BB962C8B-B14F-4D97-AF65-F5344CB8AC3E}">
        <p14:creationId xmlns:p14="http://schemas.microsoft.com/office/powerpoint/2010/main" val="2593069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Vuota">
    <p:spTree>
      <p:nvGrpSpPr>
        <p:cNvPr id="1" name=""/>
        <p:cNvGrpSpPr/>
        <p:nvPr/>
      </p:nvGrpSpPr>
      <p:grpSpPr>
        <a:xfrm>
          <a:off x="0" y="0"/>
          <a:ext cx="0" cy="0"/>
          <a:chOff x="0" y="0"/>
          <a:chExt cx="0" cy="0"/>
        </a:xfrm>
      </p:grpSpPr>
      <p:sp>
        <p:nvSpPr>
          <p:cNvPr id="6" name="Segnaposto testo 2"/>
          <p:cNvSpPr>
            <a:spLocks noGrp="1"/>
          </p:cNvSpPr>
          <p:nvPr>
            <p:ph idx="1"/>
          </p:nvPr>
        </p:nvSpPr>
        <p:spPr bwMode="auto">
          <a:xfrm>
            <a:off x="457200" y="1857364"/>
            <a:ext cx="8229600" cy="4268799"/>
          </a:xfrm>
          <a:prstGeom prst="rect">
            <a:avLst/>
          </a:prstGeom>
          <a:noFill/>
          <a:ln w="9525">
            <a:noFill/>
            <a:miter lim="800000"/>
            <a:headEnd/>
            <a:tailEnd/>
          </a:ln>
        </p:spPr>
        <p:txBody>
          <a:bodyPr/>
          <a:lstStyle>
            <a:lvl1pPr marL="0" indent="0">
              <a:buNone/>
              <a:defRPr sz="1600" b="0">
                <a:latin typeface="Tahoma" pitchFamily="34" charset="0"/>
                <a:cs typeface="Tahoma" pitchFamily="34" charset="0"/>
              </a:defRPr>
            </a:lvl1pPr>
          </a:lstStyle>
          <a:p>
            <a:pPr lvl="0"/>
            <a:r>
              <a:rPr lang="it-IT" noProof="0"/>
              <a:t>Fare clic per modificare stili del testo dello schema</a:t>
            </a:r>
          </a:p>
        </p:txBody>
      </p:sp>
      <p:sp>
        <p:nvSpPr>
          <p:cNvPr id="4" name="Titolo 1"/>
          <p:cNvSpPr>
            <a:spLocks noGrp="1"/>
          </p:cNvSpPr>
          <p:nvPr>
            <p:ph type="title"/>
          </p:nvPr>
        </p:nvSpPr>
        <p:spPr>
          <a:xfrm>
            <a:off x="457200" y="1285860"/>
            <a:ext cx="8258204" cy="428628"/>
          </a:xfrm>
          <a:prstGeom prst="rect">
            <a:avLst/>
          </a:prstGeom>
        </p:spPr>
        <p:txBody>
          <a:bodyPr anchor="b"/>
          <a:lstStyle>
            <a:lvl1pPr algn="l">
              <a:defRPr sz="2000" b="1" cap="none" baseline="0">
                <a:effectLst/>
              </a:defRPr>
            </a:lvl1pPr>
          </a:lstStyle>
          <a:p>
            <a:r>
              <a:rPr lang="it-IT"/>
              <a:t>Fare clic per modificare lo stile del titolo</a:t>
            </a:r>
            <a:endParaRPr lang="it-IT" dirty="0"/>
          </a:p>
        </p:txBody>
      </p:sp>
    </p:spTree>
    <p:extLst>
      <p:ext uri="{BB962C8B-B14F-4D97-AF65-F5344CB8AC3E}">
        <p14:creationId xmlns:p14="http://schemas.microsoft.com/office/powerpoint/2010/main" val="2593069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Vuota">
    <p:spTree>
      <p:nvGrpSpPr>
        <p:cNvPr id="1" name=""/>
        <p:cNvGrpSpPr/>
        <p:nvPr/>
      </p:nvGrpSpPr>
      <p:grpSpPr>
        <a:xfrm>
          <a:off x="0" y="0"/>
          <a:ext cx="0" cy="0"/>
          <a:chOff x="0" y="0"/>
          <a:chExt cx="0" cy="0"/>
        </a:xfrm>
      </p:grpSpPr>
      <p:sp>
        <p:nvSpPr>
          <p:cNvPr id="6" name="Segnaposto testo 2"/>
          <p:cNvSpPr>
            <a:spLocks noGrp="1"/>
          </p:cNvSpPr>
          <p:nvPr>
            <p:ph idx="1"/>
          </p:nvPr>
        </p:nvSpPr>
        <p:spPr bwMode="auto">
          <a:xfrm>
            <a:off x="457200" y="1857364"/>
            <a:ext cx="8229600" cy="4268799"/>
          </a:xfrm>
          <a:prstGeom prst="rect">
            <a:avLst/>
          </a:prstGeom>
          <a:noFill/>
          <a:ln w="9525">
            <a:noFill/>
            <a:miter lim="800000"/>
            <a:headEnd/>
            <a:tailEnd/>
          </a:ln>
        </p:spPr>
        <p:txBody>
          <a:bodyPr/>
          <a:lstStyle>
            <a:lvl1pPr marL="0" indent="0">
              <a:buNone/>
              <a:defRPr sz="1600" b="0">
                <a:latin typeface="Tahoma" pitchFamily="34" charset="0"/>
                <a:cs typeface="Tahoma" pitchFamily="34" charset="0"/>
              </a:defRPr>
            </a:lvl1pPr>
          </a:lstStyle>
          <a:p>
            <a:pPr lvl="0"/>
            <a:r>
              <a:rPr lang="it-IT" noProof="0"/>
              <a:t>Fare clic per modificare stili del testo dello schema</a:t>
            </a:r>
          </a:p>
        </p:txBody>
      </p:sp>
      <p:sp>
        <p:nvSpPr>
          <p:cNvPr id="4" name="Titolo 1"/>
          <p:cNvSpPr>
            <a:spLocks noGrp="1"/>
          </p:cNvSpPr>
          <p:nvPr>
            <p:ph type="title"/>
          </p:nvPr>
        </p:nvSpPr>
        <p:spPr>
          <a:xfrm>
            <a:off x="457200" y="1285860"/>
            <a:ext cx="8258204" cy="428628"/>
          </a:xfrm>
          <a:prstGeom prst="rect">
            <a:avLst/>
          </a:prstGeom>
        </p:spPr>
        <p:txBody>
          <a:bodyPr anchor="b"/>
          <a:lstStyle>
            <a:lvl1pPr algn="l">
              <a:defRPr sz="2000" b="1" cap="none" baseline="0">
                <a:effectLst/>
              </a:defRPr>
            </a:lvl1pPr>
          </a:lstStyle>
          <a:p>
            <a:r>
              <a:rPr lang="it-IT"/>
              <a:t>Fare clic per modificare lo stile del titolo</a:t>
            </a:r>
            <a:endParaRPr lang="it-IT" dirty="0"/>
          </a:p>
        </p:txBody>
      </p:sp>
    </p:spTree>
    <p:extLst>
      <p:ext uri="{BB962C8B-B14F-4D97-AF65-F5344CB8AC3E}">
        <p14:creationId xmlns:p14="http://schemas.microsoft.com/office/powerpoint/2010/main" val="259306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Vuota">
    <p:spTree>
      <p:nvGrpSpPr>
        <p:cNvPr id="1" name=""/>
        <p:cNvGrpSpPr/>
        <p:nvPr/>
      </p:nvGrpSpPr>
      <p:grpSpPr>
        <a:xfrm>
          <a:off x="0" y="0"/>
          <a:ext cx="0" cy="0"/>
          <a:chOff x="0" y="0"/>
          <a:chExt cx="0" cy="0"/>
        </a:xfrm>
      </p:grpSpPr>
      <p:sp>
        <p:nvSpPr>
          <p:cNvPr id="6" name="Segnaposto testo 2"/>
          <p:cNvSpPr>
            <a:spLocks noGrp="1"/>
          </p:cNvSpPr>
          <p:nvPr>
            <p:ph idx="1"/>
          </p:nvPr>
        </p:nvSpPr>
        <p:spPr bwMode="auto">
          <a:xfrm>
            <a:off x="457200" y="1857364"/>
            <a:ext cx="8229600" cy="4268799"/>
          </a:xfrm>
          <a:prstGeom prst="rect">
            <a:avLst/>
          </a:prstGeom>
          <a:noFill/>
          <a:ln w="9525">
            <a:noFill/>
            <a:miter lim="800000"/>
            <a:headEnd/>
            <a:tailEnd/>
          </a:ln>
        </p:spPr>
        <p:txBody>
          <a:bodyPr/>
          <a:lstStyle>
            <a:lvl1pPr marL="0" indent="0">
              <a:buNone/>
              <a:defRPr sz="1600" b="0">
                <a:latin typeface="Tahoma" pitchFamily="34" charset="0"/>
                <a:cs typeface="Tahoma" pitchFamily="34" charset="0"/>
              </a:defRPr>
            </a:lvl1pPr>
          </a:lstStyle>
          <a:p>
            <a:pPr lvl="0"/>
            <a:r>
              <a:rPr lang="it-IT" noProof="0"/>
              <a:t>Fare clic per modificare stili del testo dello schema</a:t>
            </a:r>
          </a:p>
        </p:txBody>
      </p:sp>
      <p:sp>
        <p:nvSpPr>
          <p:cNvPr id="4" name="Titolo 1"/>
          <p:cNvSpPr>
            <a:spLocks noGrp="1"/>
          </p:cNvSpPr>
          <p:nvPr>
            <p:ph type="title"/>
          </p:nvPr>
        </p:nvSpPr>
        <p:spPr>
          <a:xfrm>
            <a:off x="457200" y="1285860"/>
            <a:ext cx="8258204" cy="428628"/>
          </a:xfrm>
          <a:prstGeom prst="rect">
            <a:avLst/>
          </a:prstGeom>
        </p:spPr>
        <p:txBody>
          <a:bodyPr anchor="b"/>
          <a:lstStyle>
            <a:lvl1pPr algn="l">
              <a:defRPr sz="2000" b="1" cap="none" baseline="0">
                <a:effectLst/>
              </a:defRPr>
            </a:lvl1pPr>
          </a:lstStyle>
          <a:p>
            <a:r>
              <a:rPr lang="it-IT"/>
              <a:t>Fare clic per modificare lo stile del titolo</a:t>
            </a:r>
            <a:endParaRPr lang="it-IT" dirty="0"/>
          </a:p>
        </p:txBody>
      </p:sp>
    </p:spTree>
    <p:extLst>
      <p:ext uri="{BB962C8B-B14F-4D97-AF65-F5344CB8AC3E}">
        <p14:creationId xmlns:p14="http://schemas.microsoft.com/office/powerpoint/2010/main" val="2593069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Vuota">
    <p:spTree>
      <p:nvGrpSpPr>
        <p:cNvPr id="1" name=""/>
        <p:cNvGrpSpPr/>
        <p:nvPr/>
      </p:nvGrpSpPr>
      <p:grpSpPr>
        <a:xfrm>
          <a:off x="0" y="0"/>
          <a:ext cx="0" cy="0"/>
          <a:chOff x="0" y="0"/>
          <a:chExt cx="0" cy="0"/>
        </a:xfrm>
      </p:grpSpPr>
      <p:sp>
        <p:nvSpPr>
          <p:cNvPr id="6" name="Segnaposto testo 2"/>
          <p:cNvSpPr>
            <a:spLocks noGrp="1"/>
          </p:cNvSpPr>
          <p:nvPr>
            <p:ph idx="1"/>
          </p:nvPr>
        </p:nvSpPr>
        <p:spPr bwMode="auto">
          <a:xfrm>
            <a:off x="457200" y="1857364"/>
            <a:ext cx="8229600" cy="4268799"/>
          </a:xfrm>
          <a:prstGeom prst="rect">
            <a:avLst/>
          </a:prstGeom>
          <a:noFill/>
          <a:ln w="9525">
            <a:noFill/>
            <a:miter lim="800000"/>
            <a:headEnd/>
            <a:tailEnd/>
          </a:ln>
        </p:spPr>
        <p:txBody>
          <a:bodyPr/>
          <a:lstStyle>
            <a:lvl1pPr marL="0" indent="0">
              <a:buNone/>
              <a:defRPr sz="1600" b="0">
                <a:latin typeface="Tahoma" pitchFamily="34" charset="0"/>
                <a:cs typeface="Tahoma" pitchFamily="34" charset="0"/>
              </a:defRPr>
            </a:lvl1pPr>
          </a:lstStyle>
          <a:p>
            <a:pPr lvl="0"/>
            <a:r>
              <a:rPr lang="it-IT" noProof="0"/>
              <a:t>Fare clic per modificare stili del testo dello schema</a:t>
            </a:r>
          </a:p>
        </p:txBody>
      </p:sp>
      <p:sp>
        <p:nvSpPr>
          <p:cNvPr id="4" name="Titolo 1"/>
          <p:cNvSpPr>
            <a:spLocks noGrp="1"/>
          </p:cNvSpPr>
          <p:nvPr>
            <p:ph type="title"/>
          </p:nvPr>
        </p:nvSpPr>
        <p:spPr>
          <a:xfrm>
            <a:off x="457200" y="1285860"/>
            <a:ext cx="8258204" cy="428628"/>
          </a:xfrm>
          <a:prstGeom prst="rect">
            <a:avLst/>
          </a:prstGeom>
        </p:spPr>
        <p:txBody>
          <a:bodyPr anchor="b"/>
          <a:lstStyle>
            <a:lvl1pPr algn="l">
              <a:defRPr sz="2000" b="1" cap="none" baseline="0">
                <a:effectLst/>
              </a:defRPr>
            </a:lvl1pPr>
          </a:lstStyle>
          <a:p>
            <a:r>
              <a:rPr lang="it-IT"/>
              <a:t>Fare clic per modificare lo stile del titolo</a:t>
            </a:r>
            <a:endParaRPr lang="it-IT" dirty="0"/>
          </a:p>
        </p:txBody>
      </p:sp>
    </p:spTree>
    <p:extLst>
      <p:ext uri="{BB962C8B-B14F-4D97-AF65-F5344CB8AC3E}">
        <p14:creationId xmlns:p14="http://schemas.microsoft.com/office/powerpoint/2010/main" val="259306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056850D-C99C-4240-B957-708D68EFCE64}" type="datetimeFigureOut">
              <a:rPr lang="it-IT" smtClean="0"/>
              <a:t>01/03/2020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471FD9-0A2C-4FA5-9052-BBF040985FAC}" type="slidenum">
              <a:rPr lang="it-IT" smtClean="0"/>
              <a:t>‹N›</a:t>
            </a:fld>
            <a:endParaRPr lang="it-IT"/>
          </a:p>
        </p:txBody>
      </p:sp>
    </p:spTree>
    <p:extLst>
      <p:ext uri="{BB962C8B-B14F-4D97-AF65-F5344CB8AC3E}">
        <p14:creationId xmlns:p14="http://schemas.microsoft.com/office/powerpoint/2010/main" val="3621371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C056850D-C99C-4240-B957-708D68EFCE64}" type="datetimeFigureOut">
              <a:rPr lang="it-IT" smtClean="0"/>
              <a:t>01/03/2020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471FD9-0A2C-4FA5-9052-BBF040985FAC}" type="slidenum">
              <a:rPr lang="it-IT" smtClean="0"/>
              <a:t>‹N›</a:t>
            </a:fld>
            <a:endParaRPr lang="it-IT"/>
          </a:p>
        </p:txBody>
      </p:sp>
    </p:spTree>
    <p:extLst>
      <p:ext uri="{BB962C8B-B14F-4D97-AF65-F5344CB8AC3E}">
        <p14:creationId xmlns:p14="http://schemas.microsoft.com/office/powerpoint/2010/main" val="3948055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C056850D-C99C-4240-B957-708D68EFCE64}" type="datetimeFigureOut">
              <a:rPr lang="it-IT" smtClean="0"/>
              <a:t>01/03/2020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2471FD9-0A2C-4FA5-9052-BBF040985FAC}" type="slidenum">
              <a:rPr lang="it-IT" smtClean="0"/>
              <a:t>‹N›</a:t>
            </a:fld>
            <a:endParaRPr lang="it-IT"/>
          </a:p>
        </p:txBody>
      </p:sp>
    </p:spTree>
    <p:extLst>
      <p:ext uri="{BB962C8B-B14F-4D97-AF65-F5344CB8AC3E}">
        <p14:creationId xmlns:p14="http://schemas.microsoft.com/office/powerpoint/2010/main" val="690304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C056850D-C99C-4240-B957-708D68EFCE64}" type="datetimeFigureOut">
              <a:rPr lang="it-IT" smtClean="0"/>
              <a:t>01/03/2020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2471FD9-0A2C-4FA5-9052-BBF040985FAC}" type="slidenum">
              <a:rPr lang="it-IT" smtClean="0"/>
              <a:t>‹N›</a:t>
            </a:fld>
            <a:endParaRPr lang="it-IT"/>
          </a:p>
        </p:txBody>
      </p:sp>
    </p:spTree>
    <p:extLst>
      <p:ext uri="{BB962C8B-B14F-4D97-AF65-F5344CB8AC3E}">
        <p14:creationId xmlns:p14="http://schemas.microsoft.com/office/powerpoint/2010/main" val="1941952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C056850D-C99C-4240-B957-708D68EFCE64}" type="datetimeFigureOut">
              <a:rPr lang="it-IT" smtClean="0"/>
              <a:t>01/03/2020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2471FD9-0A2C-4FA5-9052-BBF040985FAC}" type="slidenum">
              <a:rPr lang="it-IT" smtClean="0"/>
              <a:t>‹N›</a:t>
            </a:fld>
            <a:endParaRPr lang="it-IT"/>
          </a:p>
        </p:txBody>
      </p:sp>
    </p:spTree>
    <p:extLst>
      <p:ext uri="{BB962C8B-B14F-4D97-AF65-F5344CB8AC3E}">
        <p14:creationId xmlns:p14="http://schemas.microsoft.com/office/powerpoint/2010/main" val="4029747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056850D-C99C-4240-B957-708D68EFCE64}" type="datetimeFigureOut">
              <a:rPr lang="it-IT" smtClean="0"/>
              <a:t>01/03/2020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2471FD9-0A2C-4FA5-9052-BBF040985FAC}" type="slidenum">
              <a:rPr lang="it-IT" smtClean="0"/>
              <a:t>‹N›</a:t>
            </a:fld>
            <a:endParaRPr lang="it-IT"/>
          </a:p>
        </p:txBody>
      </p:sp>
    </p:spTree>
    <p:extLst>
      <p:ext uri="{BB962C8B-B14F-4D97-AF65-F5344CB8AC3E}">
        <p14:creationId xmlns:p14="http://schemas.microsoft.com/office/powerpoint/2010/main" val="4154597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C056850D-C99C-4240-B957-708D68EFCE64}" type="datetimeFigureOut">
              <a:rPr lang="it-IT" smtClean="0"/>
              <a:t>01/03/2020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2471FD9-0A2C-4FA5-9052-BBF040985FAC}" type="slidenum">
              <a:rPr lang="it-IT" smtClean="0"/>
              <a:t>‹N›</a:t>
            </a:fld>
            <a:endParaRPr lang="it-IT"/>
          </a:p>
        </p:txBody>
      </p:sp>
    </p:spTree>
    <p:extLst>
      <p:ext uri="{BB962C8B-B14F-4D97-AF65-F5344CB8AC3E}">
        <p14:creationId xmlns:p14="http://schemas.microsoft.com/office/powerpoint/2010/main" val="794196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C056850D-C99C-4240-B957-708D68EFCE64}" type="datetimeFigureOut">
              <a:rPr lang="it-IT" smtClean="0"/>
              <a:t>01/03/2020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2471FD9-0A2C-4FA5-9052-BBF040985FAC}" type="slidenum">
              <a:rPr lang="it-IT" smtClean="0"/>
              <a:t>‹N›</a:t>
            </a:fld>
            <a:endParaRPr lang="it-IT"/>
          </a:p>
        </p:txBody>
      </p:sp>
    </p:spTree>
    <p:extLst>
      <p:ext uri="{BB962C8B-B14F-4D97-AF65-F5344CB8AC3E}">
        <p14:creationId xmlns:p14="http://schemas.microsoft.com/office/powerpoint/2010/main" val="101815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6850D-C99C-4240-B957-708D68EFCE64}" type="datetimeFigureOut">
              <a:rPr lang="it-IT" smtClean="0"/>
              <a:t>01/03/2020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471FD9-0A2C-4FA5-9052-BBF040985FAC}" type="slidenum">
              <a:rPr lang="it-IT" smtClean="0"/>
              <a:t>‹N›</a:t>
            </a:fld>
            <a:endParaRPr lang="it-IT"/>
          </a:p>
        </p:txBody>
      </p:sp>
    </p:spTree>
    <p:extLst>
      <p:ext uri="{BB962C8B-B14F-4D97-AF65-F5344CB8AC3E}">
        <p14:creationId xmlns:p14="http://schemas.microsoft.com/office/powerpoint/2010/main" val="389756696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olo 6"/>
          <p:cNvSpPr>
            <a:spLocks noGrp="1"/>
          </p:cNvSpPr>
          <p:nvPr>
            <p:ph type="ctrTitle"/>
          </p:nvPr>
        </p:nvSpPr>
        <p:spPr bwMode="auto">
          <a:noFill/>
          <a:ln>
            <a:miter lim="800000"/>
            <a:headEnd/>
            <a:tailEnd/>
          </a:ln>
        </p:spPr>
        <p:txBody>
          <a:bodyPr vert="horz" wrap="square" lIns="91440" tIns="45720" rIns="91440" bIns="45720" numCol="1" anchor="t" anchorCtr="0" compatLnSpc="1">
            <a:prstTxWarp prst="textNoShape">
              <a:avLst/>
            </a:prstTxWarp>
            <a:normAutofit fontScale="90000"/>
          </a:bodyPr>
          <a:lstStyle/>
          <a:p>
            <a:r>
              <a:rPr lang="it-IT" dirty="0"/>
              <a:t>DSM-5 differenze rispetto </a:t>
            </a:r>
            <a:br>
              <a:rPr lang="it-IT" dirty="0"/>
            </a:br>
            <a:r>
              <a:rPr lang="it-IT" dirty="0"/>
              <a:t>DSM-IV TR</a:t>
            </a:r>
            <a:br>
              <a:rPr lang="it-IT" dirty="0"/>
            </a:br>
            <a:r>
              <a:rPr lang="it-IT" dirty="0"/>
              <a:t> </a:t>
            </a:r>
            <a:endParaRPr dirty="0"/>
          </a:p>
        </p:txBody>
      </p:sp>
      <p:sp>
        <p:nvSpPr>
          <p:cNvPr id="8" name="Sottotitolo 7"/>
          <p:cNvSpPr>
            <a:spLocks noGrp="1"/>
          </p:cNvSpPr>
          <p:nvPr>
            <p:ph type="subTitle" idx="1"/>
          </p:nvPr>
        </p:nvSpPr>
        <p:spPr/>
        <p:txBody>
          <a:bodyPr/>
          <a:lstStyle/>
          <a:p>
            <a:pPr>
              <a:defRPr/>
            </a:pPr>
            <a:endParaRPr lang="it-IT" dirty="0"/>
          </a:p>
        </p:txBody>
      </p:sp>
    </p:spTree>
    <p:extLst>
      <p:ext uri="{BB962C8B-B14F-4D97-AF65-F5344CB8AC3E}">
        <p14:creationId xmlns:p14="http://schemas.microsoft.com/office/powerpoint/2010/main" val="1737530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 diversi sistemi di classificazione</a:t>
            </a:r>
          </a:p>
        </p:txBody>
      </p:sp>
      <p:sp>
        <p:nvSpPr>
          <p:cNvPr id="3" name="Segnaposto contenuto 2"/>
          <p:cNvSpPr>
            <a:spLocks noGrp="1"/>
          </p:cNvSpPr>
          <p:nvPr>
            <p:ph idx="1"/>
          </p:nvPr>
        </p:nvSpPr>
        <p:spPr/>
        <p:txBody>
          <a:bodyPr>
            <a:normAutofit fontScale="92500" lnSpcReduction="20000"/>
          </a:bodyPr>
          <a:lstStyle/>
          <a:p>
            <a:pPr hangingPunct="0">
              <a:buNone/>
            </a:pPr>
            <a:r>
              <a:rPr lang="it-IT" dirty="0"/>
              <a:t> NOSOGRAFICO DESCRITTIVO descrizione del quadro sintomatologico osservato e classificazione (caselle) in cui collocare il caso </a:t>
            </a:r>
            <a:r>
              <a:rPr lang="it-IT" dirty="0" err="1"/>
              <a:t>es</a:t>
            </a:r>
            <a:r>
              <a:rPr lang="it-IT" dirty="0"/>
              <a:t> depressione, panico, ritardo mentale ecc</a:t>
            </a:r>
          </a:p>
          <a:p>
            <a:pPr hangingPunct="0">
              <a:buNone/>
            </a:pPr>
            <a:r>
              <a:rPr lang="it-IT" dirty="0"/>
              <a:t>Se si ricorre a poche caselle si compiono eccessive generalizzazioni</a:t>
            </a:r>
          </a:p>
          <a:p>
            <a:pPr hangingPunct="0">
              <a:buNone/>
            </a:pPr>
            <a:r>
              <a:rPr lang="it-IT" dirty="0"/>
              <a:t>Se troppe caselle il sistema diventa poco pratico</a:t>
            </a:r>
          </a:p>
          <a:p>
            <a:pPr hangingPunct="0">
              <a:buNone/>
            </a:pPr>
            <a:r>
              <a:rPr lang="it-IT" dirty="0"/>
              <a:t>Rischi di stigmatizzazione e profezie che si </a:t>
            </a:r>
            <a:r>
              <a:rPr lang="it-IT" dirty="0" err="1"/>
              <a:t>autoavverano</a:t>
            </a:r>
            <a:endParaRPr lang="it-IT" dirty="0"/>
          </a:p>
          <a:p>
            <a:pPr hangingPunct="0">
              <a:buNone/>
            </a:pPr>
            <a:r>
              <a:rPr lang="it-IT" dirty="0"/>
              <a:t>Non serve a molto per la terapia</a:t>
            </a:r>
          </a:p>
          <a:p>
            <a:pPr hangingPunct="0">
              <a:buNone/>
            </a:pPr>
            <a:endParaRPr lang="it-IT" dirty="0"/>
          </a:p>
          <a:p>
            <a:pPr hangingPunct="0"/>
            <a:endParaRPr lang="it-IT" dirty="0"/>
          </a:p>
          <a:p>
            <a:endParaRPr lang="it-IT" dirty="0"/>
          </a:p>
        </p:txBody>
      </p:sp>
    </p:spTree>
    <p:extLst>
      <p:ext uri="{BB962C8B-B14F-4D97-AF65-F5344CB8AC3E}">
        <p14:creationId xmlns:p14="http://schemas.microsoft.com/office/powerpoint/2010/main" val="1370608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 diversi sistemi di classificazione</a:t>
            </a:r>
          </a:p>
        </p:txBody>
      </p:sp>
      <p:sp>
        <p:nvSpPr>
          <p:cNvPr id="3" name="Segnaposto contenuto 2"/>
          <p:cNvSpPr>
            <a:spLocks noGrp="1"/>
          </p:cNvSpPr>
          <p:nvPr>
            <p:ph idx="1"/>
          </p:nvPr>
        </p:nvSpPr>
        <p:spPr/>
        <p:txBody>
          <a:bodyPr/>
          <a:lstStyle/>
          <a:p>
            <a:r>
              <a:rPr lang="it-IT" dirty="0"/>
              <a:t>INTERPRETATIVO ESPLICATIVO.  Ci si riferisce ad un modello epistemologico che ritiene le patologie espressione di cause sicuramente identificate e descritte. Se, ad esempio, ritenessimo i demoni la causa di ogni disturbo mentale, potremmo legittimamente identificare categorie come gli "assatanati", i "luciferini" ecc. </a:t>
            </a:r>
          </a:p>
          <a:p>
            <a:endParaRPr lang="it-IT" dirty="0"/>
          </a:p>
        </p:txBody>
      </p:sp>
    </p:spTree>
    <p:extLst>
      <p:ext uri="{BB962C8B-B14F-4D97-AF65-F5344CB8AC3E}">
        <p14:creationId xmlns:p14="http://schemas.microsoft.com/office/powerpoint/2010/main" val="215667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Questo sistema ci agevola con la terapia es. disponendo di adeguati esorcismi riusciamo a fare qualcosa.</a:t>
            </a:r>
          </a:p>
          <a:p>
            <a:r>
              <a:rPr lang="it-IT" dirty="0"/>
              <a:t>Tutte le terapie si basano su sistemi interpretativo esplicativi</a:t>
            </a:r>
          </a:p>
          <a:p>
            <a:r>
              <a:rPr lang="it-IT" dirty="0"/>
              <a:t>Si tratta però di sistemi non accettabili da tutti in quanto implicano la accettazione di una teoria di base</a:t>
            </a:r>
          </a:p>
        </p:txBody>
      </p:sp>
    </p:spTree>
    <p:extLst>
      <p:ext uri="{BB962C8B-B14F-4D97-AF65-F5344CB8AC3E}">
        <p14:creationId xmlns:p14="http://schemas.microsoft.com/office/powerpoint/2010/main" val="3570318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p:cNvSpPr>
            <a:spLocks noGrp="1"/>
          </p:cNvSpPr>
          <p:nvPr>
            <p:ph type="title"/>
          </p:nvPr>
        </p:nvSpPr>
        <p:spPr/>
        <p:txBody>
          <a:bodyPr/>
          <a:lstStyle/>
          <a:p>
            <a:pPr eaLnBrk="1" hangingPunct="1"/>
            <a:endParaRPr lang="it-IT" altLang="it-IT"/>
          </a:p>
        </p:txBody>
      </p:sp>
      <p:sp>
        <p:nvSpPr>
          <p:cNvPr id="11267" name="Segnaposto contenuto 2"/>
          <p:cNvSpPr>
            <a:spLocks noGrp="1"/>
          </p:cNvSpPr>
          <p:nvPr>
            <p:ph idx="1"/>
          </p:nvPr>
        </p:nvSpPr>
        <p:spPr/>
        <p:txBody>
          <a:bodyPr/>
          <a:lstStyle/>
          <a:p>
            <a:pPr marL="0" indent="0" algn="just" eaLnBrk="1" hangingPunct="1">
              <a:buFontTx/>
              <a:buNone/>
            </a:pPr>
            <a:r>
              <a:rPr lang="it-IT" altLang="it-IT" dirty="0">
                <a:latin typeface="Arial" charset="0"/>
                <a:ea typeface="ＭＳ Ｐゴシック" pitchFamily="34" charset="-128"/>
                <a:cs typeface="Arial" charset="0"/>
              </a:rPr>
              <a:t>Il problema della malattia mentale non è un problema esclusivamente biologico o organicista come si credeva in passato (a tal proposito si parla di “riduzionismo biologico”), </a:t>
            </a:r>
          </a:p>
          <a:p>
            <a:pPr marL="0" indent="0" algn="just" eaLnBrk="1" hangingPunct="1">
              <a:buFontTx/>
              <a:buNone/>
            </a:pPr>
            <a:endParaRPr lang="it-IT" altLang="it-IT" b="1" dirty="0">
              <a:latin typeface="Arial" charset="0"/>
              <a:ea typeface="ＭＳ Ｐゴシック" pitchFamily="34" charset="-128"/>
              <a:cs typeface="Arial" charset="0"/>
            </a:endParaRPr>
          </a:p>
          <a:p>
            <a:pPr marL="0" indent="0" algn="just" eaLnBrk="1" hangingPunct="1">
              <a:buFontTx/>
              <a:buNone/>
            </a:pPr>
            <a:r>
              <a:rPr lang="it-IT" altLang="it-IT" b="1" dirty="0">
                <a:latin typeface="Arial" charset="0"/>
                <a:ea typeface="ＭＳ Ｐゴシック" pitchFamily="34" charset="-128"/>
                <a:cs typeface="Arial" charset="0"/>
              </a:rPr>
              <a:t>l'approccio attuale è necessariamente un approccio “multidisciplinare”</a:t>
            </a:r>
          </a:p>
          <a:p>
            <a:pPr marL="0" indent="0" eaLnBrk="1" hangingPunct="1"/>
            <a:endParaRPr lang="it-IT" altLang="it-IT" dirty="0">
              <a:ea typeface="ＭＳ Ｐゴシック" pitchFamily="34" charset="-128"/>
              <a:cs typeface="Arial" charset="0"/>
            </a:endParaRPr>
          </a:p>
        </p:txBody>
      </p:sp>
    </p:spTree>
    <p:extLst>
      <p:ext uri="{BB962C8B-B14F-4D97-AF65-F5344CB8AC3E}">
        <p14:creationId xmlns:p14="http://schemas.microsoft.com/office/powerpoint/2010/main" val="2569790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p:txBody>
          <a:bodyPr/>
          <a:lstStyle/>
          <a:p>
            <a:pPr eaLnBrk="1" hangingPunct="1"/>
            <a:endParaRPr lang="it-IT" altLang="it-IT"/>
          </a:p>
        </p:txBody>
      </p:sp>
      <p:sp>
        <p:nvSpPr>
          <p:cNvPr id="13315" name="Segnaposto contenuto 2"/>
          <p:cNvSpPr>
            <a:spLocks noGrp="1"/>
          </p:cNvSpPr>
          <p:nvPr>
            <p:ph idx="1"/>
          </p:nvPr>
        </p:nvSpPr>
        <p:spPr/>
        <p:txBody>
          <a:bodyPr/>
          <a:lstStyle/>
          <a:p>
            <a:pPr eaLnBrk="1" hangingPunct="1"/>
            <a:r>
              <a:rPr lang="it-IT" altLang="it-IT" dirty="0"/>
              <a:t>L’indotto del DSM.5 è probabilmente valutabile in centinaia di milioni, o anche miliardi di dollari. </a:t>
            </a:r>
          </a:p>
          <a:p>
            <a:pPr eaLnBrk="1" hangingPunct="1"/>
            <a:r>
              <a:rPr lang="it-IT" altLang="it-IT" dirty="0"/>
              <a:t>Definire una nuova patologia vuol dire più lavoro per psicologi e psichiatri e l’impiego di farmaci per la terapia di milioni di persone. Il rischio è quello di ampliare le diagnosi al punto che non ci sarà più una persona sana.</a:t>
            </a:r>
          </a:p>
        </p:txBody>
      </p:sp>
    </p:spTree>
    <p:extLst>
      <p:ext uri="{BB962C8B-B14F-4D97-AF65-F5344CB8AC3E}">
        <p14:creationId xmlns:p14="http://schemas.microsoft.com/office/powerpoint/2010/main" val="267024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1"/>
          <p:cNvSpPr>
            <a:spLocks noGrp="1"/>
          </p:cNvSpPr>
          <p:nvPr>
            <p:ph type="title"/>
          </p:nvPr>
        </p:nvSpPr>
        <p:spPr/>
        <p:txBody>
          <a:bodyPr>
            <a:normAutofit fontScale="90000"/>
          </a:bodyPr>
          <a:lstStyle/>
          <a:p>
            <a:pPr eaLnBrk="1" hangingPunct="1"/>
            <a:r>
              <a:rPr lang="it-IT" altLang="it-IT" dirty="0">
                <a:latin typeface="Arial" charset="0"/>
                <a:ea typeface="ＭＳ Ｐゴシック" pitchFamily="34" charset="-128"/>
                <a:cs typeface="Arial" charset="0"/>
              </a:rPr>
              <a:t>DSM STRUTTURA, parziale superamento sistema </a:t>
            </a:r>
            <a:r>
              <a:rPr lang="it-IT" altLang="it-IT" dirty="0" err="1">
                <a:latin typeface="Arial" charset="0"/>
                <a:ea typeface="ＭＳ Ｐゴシック" pitchFamily="34" charset="-128"/>
                <a:cs typeface="Arial" charset="0"/>
              </a:rPr>
              <a:t>multiassiale</a:t>
            </a:r>
            <a:endParaRPr lang="it-IT" altLang="it-IT" dirty="0">
              <a:latin typeface="Arial" charset="0"/>
              <a:ea typeface="ＭＳ Ｐゴシック" pitchFamily="34" charset="-128"/>
              <a:cs typeface="Arial" charset="0"/>
            </a:endParaRPr>
          </a:p>
        </p:txBody>
      </p:sp>
      <p:sp>
        <p:nvSpPr>
          <p:cNvPr id="14339" name="Segnaposto contenuto 2"/>
          <p:cNvSpPr>
            <a:spLocks noGrp="1"/>
          </p:cNvSpPr>
          <p:nvPr>
            <p:ph idx="1"/>
          </p:nvPr>
        </p:nvSpPr>
        <p:spPr>
          <a:xfrm>
            <a:off x="179512" y="1700808"/>
            <a:ext cx="8713787" cy="5286375"/>
          </a:xfrm>
        </p:spPr>
        <p:txBody>
          <a:bodyPr/>
          <a:lstStyle/>
          <a:p>
            <a:pPr marL="0" indent="0" eaLnBrk="1" hangingPunct="1">
              <a:buFontTx/>
              <a:buNone/>
            </a:pPr>
            <a:r>
              <a:rPr lang="it-IT" altLang="it-IT" sz="2400" dirty="0">
                <a:latin typeface="Arial" charset="0"/>
                <a:ea typeface="ＭＳ Ｐゴシック" pitchFamily="34" charset="-128"/>
                <a:cs typeface="Arial" charset="0"/>
              </a:rPr>
              <a:t>Il DSM è uno strumento di DIAGNOSI DESCRITTIVA dei disturbi mentali. La diagnosi segue, sia pur in modo attenuato, il sistema </a:t>
            </a:r>
            <a:r>
              <a:rPr lang="it-IT" altLang="it-IT" sz="2400" dirty="0" err="1">
                <a:latin typeface="Arial" charset="0"/>
                <a:ea typeface="ＭＳ Ｐゴシック" pitchFamily="34" charset="-128"/>
                <a:cs typeface="Arial" charset="0"/>
              </a:rPr>
              <a:t>multiassiale</a:t>
            </a:r>
            <a:r>
              <a:rPr lang="it-IT" altLang="it-IT" sz="2400" dirty="0">
                <a:latin typeface="Arial" charset="0"/>
                <a:ea typeface="ＭＳ Ｐゴシック" pitchFamily="34" charset="-128"/>
                <a:cs typeface="Arial" charset="0"/>
              </a:rPr>
              <a:t> già collaudato nel DSM IV. </a:t>
            </a:r>
          </a:p>
          <a:p>
            <a:pPr marL="0" indent="0" eaLnBrk="1" hangingPunct="1">
              <a:buFontTx/>
              <a:buNone/>
            </a:pPr>
            <a:r>
              <a:rPr lang="it-IT" altLang="it-IT" sz="2400" b="1" dirty="0">
                <a:latin typeface="Arial" charset="0"/>
                <a:ea typeface="ＭＳ Ｐゴシック" pitchFamily="34" charset="-128"/>
                <a:cs typeface="Arial" charset="0"/>
              </a:rPr>
              <a:t>Nella introduzione si afferma infatti che il ricorso formale al sistema </a:t>
            </a:r>
            <a:r>
              <a:rPr lang="it-IT" altLang="it-IT" sz="2400" b="1" dirty="0" err="1">
                <a:latin typeface="Arial" charset="0"/>
                <a:ea typeface="ＭＳ Ｐゴシック" pitchFamily="34" charset="-128"/>
                <a:cs typeface="Arial" charset="0"/>
              </a:rPr>
              <a:t>multiassiale</a:t>
            </a:r>
            <a:r>
              <a:rPr lang="it-IT" altLang="it-IT" sz="2400" b="1" dirty="0">
                <a:latin typeface="Arial" charset="0"/>
                <a:ea typeface="ＭＳ Ｐゴシック" pitchFamily="34" charset="-128"/>
                <a:cs typeface="Arial" charset="0"/>
              </a:rPr>
              <a:t> non è più necessario. In particolare si consiglia di integrare nella diagnosi gli assi 1 2 e 3, di approfondire a parte gli aspetti inerenti l’asse 4 e di non approfondire particolarmente l’asse 5 la cui definizione risulta essere imprecisa.  </a:t>
            </a:r>
          </a:p>
          <a:p>
            <a:pPr marL="0" indent="0" eaLnBrk="1" hangingPunct="1">
              <a:buFontTx/>
              <a:buNone/>
            </a:pPr>
            <a:r>
              <a:rPr lang="it-IT" altLang="it-IT" sz="2400" b="1" dirty="0">
                <a:latin typeface="Arial" charset="0"/>
                <a:ea typeface="ＭＳ Ｐゴシック" pitchFamily="34" charset="-128"/>
                <a:cs typeface="Arial" charset="0"/>
              </a:rPr>
              <a:t>Il fatto stesso di suggerire l’accorpamento dei primi 3 assi ne equivale ad un riconoscimento.</a:t>
            </a:r>
          </a:p>
          <a:p>
            <a:pPr marL="0" indent="0" eaLnBrk="1" hangingPunct="1">
              <a:buFontTx/>
              <a:buNone/>
            </a:pPr>
            <a:endParaRPr lang="it-IT" altLang="it-IT" sz="2000" b="1" dirty="0">
              <a:latin typeface="Arial" charset="0"/>
              <a:ea typeface="ＭＳ Ｐゴシック" pitchFamily="34" charset="-128"/>
              <a:cs typeface="Arial" charset="0"/>
            </a:endParaRPr>
          </a:p>
          <a:p>
            <a:pPr marL="0" indent="0" eaLnBrk="1" hangingPunct="1">
              <a:buFontTx/>
              <a:buNone/>
            </a:pPr>
            <a:endParaRPr lang="it-IT" altLang="it-IT" sz="2400" dirty="0">
              <a:latin typeface="Arial" charset="0"/>
              <a:ea typeface="ＭＳ Ｐゴシック" pitchFamily="34" charset="-128"/>
              <a:cs typeface="Arial" charset="0"/>
            </a:endParaRPr>
          </a:p>
        </p:txBody>
      </p:sp>
    </p:spTree>
    <p:extLst>
      <p:ext uri="{BB962C8B-B14F-4D97-AF65-F5344CB8AC3E}">
        <p14:creationId xmlns:p14="http://schemas.microsoft.com/office/powerpoint/2010/main" val="1843749855"/>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0" indent="0">
              <a:buNone/>
            </a:pPr>
            <a:r>
              <a:rPr lang="it-IT" altLang="it-IT" sz="2400" b="1" dirty="0">
                <a:latin typeface="Arial" charset="0"/>
                <a:ea typeface="ＭＳ Ｐゴシック" pitchFamily="34" charset="-128"/>
                <a:cs typeface="Arial" charset="0"/>
              </a:rPr>
              <a:t>ASSE I: </a:t>
            </a:r>
            <a:r>
              <a:rPr lang="it-IT" altLang="it-IT" sz="2400" dirty="0">
                <a:latin typeface="Arial" charset="0"/>
                <a:ea typeface="ＭＳ Ｐゴシック" pitchFamily="34" charset="-128"/>
                <a:cs typeface="Arial" charset="0"/>
              </a:rPr>
              <a:t>disturbi clinici, caratterizzati dalla proprietà di essere temporanei o comunque non "strutturali" e altre alterazioni che possono essere oggetto di attenzione clinica</a:t>
            </a:r>
          </a:p>
          <a:p>
            <a:pPr marL="0" indent="0">
              <a:buNone/>
            </a:pPr>
            <a:r>
              <a:rPr lang="it-IT" altLang="it-IT" sz="2400" b="1" dirty="0">
                <a:latin typeface="Arial" charset="0"/>
                <a:ea typeface="ＭＳ Ｐゴシック" pitchFamily="34" charset="-128"/>
                <a:cs typeface="Arial" charset="0"/>
              </a:rPr>
              <a:t>ASSE II: </a:t>
            </a:r>
            <a:r>
              <a:rPr lang="it-IT" altLang="it-IT" sz="2400" dirty="0">
                <a:latin typeface="Arial" charset="0"/>
                <a:ea typeface="ＭＳ Ｐゴシック" pitchFamily="34" charset="-128"/>
                <a:cs typeface="Arial" charset="0"/>
              </a:rPr>
              <a:t>disturbi di personalità e ritardo mentale. Disturbi stabili, strutturali e difficilmente restituibili ad una condizione "</a:t>
            </a:r>
            <a:r>
              <a:rPr lang="it-IT" altLang="it-IT" sz="2400" dirty="0" err="1">
                <a:latin typeface="Arial" charset="0"/>
                <a:ea typeface="ＭＳ Ｐゴシック" pitchFamily="34" charset="-128"/>
                <a:cs typeface="Arial" charset="0"/>
              </a:rPr>
              <a:t>pre</a:t>
            </a:r>
            <a:r>
              <a:rPr lang="it-IT" altLang="it-IT" sz="2400" dirty="0">
                <a:latin typeface="Arial" charset="0"/>
                <a:ea typeface="ＭＳ Ｐゴシック" pitchFamily="34" charset="-128"/>
                <a:cs typeface="Arial" charset="0"/>
              </a:rPr>
              <a:t>-morbosa"; </a:t>
            </a:r>
          </a:p>
          <a:p>
            <a:pPr marL="0" indent="0">
              <a:buNone/>
            </a:pPr>
            <a:r>
              <a:rPr lang="it-IT" altLang="it-IT" sz="2400" b="1" dirty="0">
                <a:latin typeface="Arial" charset="0"/>
                <a:ea typeface="ＭＳ Ｐゴシック" pitchFamily="34" charset="-128"/>
                <a:cs typeface="Arial" charset="0"/>
              </a:rPr>
              <a:t>ASSE III: </a:t>
            </a:r>
            <a:r>
              <a:rPr lang="it-IT" altLang="it-IT" sz="2400" dirty="0">
                <a:latin typeface="Arial" charset="0"/>
                <a:ea typeface="ＭＳ Ｐゴシック" pitchFamily="34" charset="-128"/>
                <a:cs typeface="Arial" charset="0"/>
              </a:rPr>
              <a:t>condizioni mediche acute e disturbi fisici</a:t>
            </a:r>
          </a:p>
          <a:p>
            <a:pPr marL="0" indent="0">
              <a:buNone/>
            </a:pPr>
            <a:r>
              <a:rPr lang="it-IT" altLang="it-IT" sz="2400" b="1" dirty="0">
                <a:latin typeface="Arial" charset="0"/>
                <a:ea typeface="ＭＳ Ｐゴシック" pitchFamily="34" charset="-128"/>
                <a:cs typeface="Arial" charset="0"/>
              </a:rPr>
              <a:t>ASSE IV: </a:t>
            </a:r>
            <a:r>
              <a:rPr lang="it-IT" altLang="it-IT" sz="2400" dirty="0">
                <a:latin typeface="Arial" charset="0"/>
                <a:ea typeface="ＭＳ Ｐゴシック" pitchFamily="34" charset="-128"/>
                <a:cs typeface="Arial" charset="0"/>
              </a:rPr>
              <a:t>condizioni psicosociali e ambientali che contribuiscono al disturbo</a:t>
            </a:r>
          </a:p>
          <a:p>
            <a:pPr marL="0" indent="0">
              <a:buNone/>
            </a:pPr>
            <a:r>
              <a:rPr lang="it-IT" altLang="it-IT" sz="2400" b="1" dirty="0">
                <a:latin typeface="Arial" charset="0"/>
                <a:ea typeface="ＭＳ Ｐゴシック" pitchFamily="34" charset="-128"/>
                <a:cs typeface="Arial" charset="0"/>
              </a:rPr>
              <a:t>ASSE V: </a:t>
            </a:r>
            <a:r>
              <a:rPr lang="it-IT" altLang="it-IT" sz="2400" dirty="0">
                <a:latin typeface="Arial" charset="0"/>
                <a:ea typeface="ＭＳ Ｐゴシック" pitchFamily="34" charset="-128"/>
                <a:cs typeface="Arial" charset="0"/>
              </a:rPr>
              <a:t>valutazioni globali del funzionamento</a:t>
            </a:r>
          </a:p>
          <a:p>
            <a:endParaRPr lang="it-IT" dirty="0"/>
          </a:p>
        </p:txBody>
      </p:sp>
      <p:sp>
        <p:nvSpPr>
          <p:cNvPr id="3" name="Titolo 2"/>
          <p:cNvSpPr>
            <a:spLocks noGrp="1"/>
          </p:cNvSpPr>
          <p:nvPr>
            <p:ph type="title"/>
          </p:nvPr>
        </p:nvSpPr>
        <p:spPr/>
        <p:txBody>
          <a:bodyPr/>
          <a:lstStyle/>
          <a:p>
            <a:endParaRPr lang="it-IT"/>
          </a:p>
        </p:txBody>
      </p:sp>
    </p:spTree>
    <p:extLst>
      <p:ext uri="{BB962C8B-B14F-4D97-AF65-F5344CB8AC3E}">
        <p14:creationId xmlns:p14="http://schemas.microsoft.com/office/powerpoint/2010/main" val="1505621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sz="2000" dirty="0"/>
              <a:t>Il termine ritardo mentale è stato sostituito da disabilità intellettiva che sembra essere meno denigratorio e stigmatizzante.</a:t>
            </a:r>
          </a:p>
          <a:p>
            <a:r>
              <a:rPr lang="it-IT" sz="2000" dirty="0"/>
              <a:t>La gravità del ritardo mentale è definita più dai deficit di adattamento che non dal criterio del QI.</a:t>
            </a:r>
          </a:p>
          <a:p>
            <a:endParaRPr lang="it-IT" sz="2000" dirty="0"/>
          </a:p>
          <a:p>
            <a:r>
              <a:rPr lang="it-IT" sz="2000" dirty="0"/>
              <a:t>I disturbi della comunicazione ora includono</a:t>
            </a:r>
          </a:p>
          <a:p>
            <a:r>
              <a:rPr lang="it-IT" sz="2000" dirty="0"/>
              <a:t>Disturbo del linguaggio</a:t>
            </a:r>
          </a:p>
          <a:p>
            <a:r>
              <a:rPr lang="it-IT" sz="2000" dirty="0"/>
              <a:t>Disturbo della fonazione</a:t>
            </a:r>
          </a:p>
          <a:p>
            <a:r>
              <a:rPr lang="it-IT" sz="2000" dirty="0"/>
              <a:t>Disturbo della </a:t>
            </a:r>
            <a:r>
              <a:rPr lang="it-IT" sz="2000" dirty="0" err="1"/>
              <a:t>fluenza</a:t>
            </a:r>
            <a:r>
              <a:rPr lang="it-IT" sz="2000" dirty="0"/>
              <a:t> del linguaggio ad insorgenza nell’infanzia (balbuzie)</a:t>
            </a:r>
          </a:p>
          <a:p>
            <a:r>
              <a:rPr lang="it-IT" sz="2000" dirty="0"/>
              <a:t>Disturbo della comunicazione sociale</a:t>
            </a:r>
          </a:p>
          <a:p>
            <a:endParaRPr lang="it-IT" sz="2000" dirty="0"/>
          </a:p>
          <a:p>
            <a:endParaRPr lang="it-IT" dirty="0"/>
          </a:p>
        </p:txBody>
      </p:sp>
      <p:sp>
        <p:nvSpPr>
          <p:cNvPr id="3" name="Titolo 2"/>
          <p:cNvSpPr>
            <a:spLocks noGrp="1"/>
          </p:cNvSpPr>
          <p:nvPr>
            <p:ph type="title"/>
          </p:nvPr>
        </p:nvSpPr>
        <p:spPr/>
        <p:txBody>
          <a:bodyPr/>
          <a:lstStyle/>
          <a:p>
            <a:r>
              <a:rPr lang="it-IT" dirty="0"/>
              <a:t>Disturbi dello sviluppo neurologico</a:t>
            </a:r>
          </a:p>
        </p:txBody>
      </p:sp>
    </p:spTree>
    <p:extLst>
      <p:ext uri="{BB962C8B-B14F-4D97-AF65-F5344CB8AC3E}">
        <p14:creationId xmlns:p14="http://schemas.microsoft.com/office/powerpoint/2010/main" val="2205281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r>
              <a:rPr lang="it-IT" sz="2400" dirty="0"/>
              <a:t>Include le 4 patologie che prima costituivano i disturbi generalizzati dello sviluppo ovvero disturbo autistico, sindrome di Asperger, sindrome di </a:t>
            </a:r>
            <a:r>
              <a:rPr lang="it-IT" sz="2400" dirty="0" err="1"/>
              <a:t>Rett</a:t>
            </a:r>
            <a:r>
              <a:rPr lang="it-IT" sz="2400" dirty="0"/>
              <a:t> e disturbo disintegrativo della infanzia.</a:t>
            </a:r>
          </a:p>
          <a:p>
            <a:r>
              <a:rPr lang="it-IT" sz="2400" dirty="0"/>
              <a:t>Di queste patologie vengono particolarmente prese in esame </a:t>
            </a:r>
          </a:p>
          <a:p>
            <a:pPr marL="342900" indent="-342900">
              <a:buAutoNum type="arabicParenR"/>
            </a:pPr>
            <a:r>
              <a:rPr lang="it-IT" sz="2400" dirty="0"/>
              <a:t>Deficit nella comunicazione e nella interazione sociale </a:t>
            </a:r>
          </a:p>
          <a:p>
            <a:pPr marL="342900" indent="-342900">
              <a:buAutoNum type="arabicParenR"/>
            </a:pPr>
            <a:r>
              <a:rPr lang="it-IT" sz="2400" dirty="0"/>
              <a:t>Restrizione e ripetitività nel comportamento negli interessi e nelle abilità</a:t>
            </a:r>
          </a:p>
        </p:txBody>
      </p:sp>
      <p:sp>
        <p:nvSpPr>
          <p:cNvPr id="3" name="Titolo 2"/>
          <p:cNvSpPr>
            <a:spLocks noGrp="1"/>
          </p:cNvSpPr>
          <p:nvPr>
            <p:ph type="title"/>
          </p:nvPr>
        </p:nvSpPr>
        <p:spPr/>
        <p:txBody>
          <a:bodyPr/>
          <a:lstStyle/>
          <a:p>
            <a:r>
              <a:rPr lang="it-IT" dirty="0"/>
              <a:t>Disturbi dello spettro autistico</a:t>
            </a:r>
          </a:p>
        </p:txBody>
      </p:sp>
    </p:spTree>
    <p:extLst>
      <p:ext uri="{BB962C8B-B14F-4D97-AF65-F5344CB8AC3E}">
        <p14:creationId xmlns:p14="http://schemas.microsoft.com/office/powerpoint/2010/main" val="4077220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r>
              <a:rPr lang="it-IT" sz="2400" dirty="0"/>
              <a:t>Vengono forniti molti esempi per facilitare la diagnosi e per distinguere questa patologia nelle varie fasce di età.</a:t>
            </a:r>
          </a:p>
          <a:p>
            <a:r>
              <a:rPr lang="it-IT" sz="2400" dirty="0"/>
              <a:t>L’età di inizio della patologia è stata posticipata a 12 anni, ma i sintomi richiesti per arrivare a diagnosi sono più gravi. </a:t>
            </a:r>
          </a:p>
          <a:p>
            <a:r>
              <a:rPr lang="it-IT" sz="2400" dirty="0"/>
              <a:t>Sono previsti numerosi sottotipi.</a:t>
            </a:r>
          </a:p>
          <a:p>
            <a:r>
              <a:rPr lang="it-IT" sz="2400" dirty="0"/>
              <a:t>Non è concessa la </a:t>
            </a:r>
            <a:r>
              <a:rPr lang="it-IT" sz="2400" dirty="0" err="1"/>
              <a:t>codiagnosi</a:t>
            </a:r>
            <a:r>
              <a:rPr lang="it-IT" sz="2400" dirty="0"/>
              <a:t> col disturbo autistico</a:t>
            </a:r>
          </a:p>
          <a:p>
            <a:r>
              <a:rPr lang="it-IT" sz="2400" dirty="0"/>
              <a:t>Vengono forniti chiari criteri per la diagnosi di disturbo da deficit di attenzione/iperattività in età adulta.</a:t>
            </a:r>
          </a:p>
        </p:txBody>
      </p:sp>
      <p:sp>
        <p:nvSpPr>
          <p:cNvPr id="3" name="Titolo 2"/>
          <p:cNvSpPr>
            <a:spLocks noGrp="1"/>
          </p:cNvSpPr>
          <p:nvPr>
            <p:ph type="title"/>
          </p:nvPr>
        </p:nvSpPr>
        <p:spPr/>
        <p:txBody>
          <a:bodyPr/>
          <a:lstStyle/>
          <a:p>
            <a:r>
              <a:rPr lang="it-IT" dirty="0"/>
              <a:t>Disturbo da deficit di attenzione /iperattività </a:t>
            </a:r>
          </a:p>
        </p:txBody>
      </p:sp>
    </p:spTree>
    <p:extLst>
      <p:ext uri="{BB962C8B-B14F-4D97-AF65-F5344CB8AC3E}">
        <p14:creationId xmlns:p14="http://schemas.microsoft.com/office/powerpoint/2010/main" val="2483728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DSM 5</a:t>
            </a:r>
          </a:p>
        </p:txBody>
      </p:sp>
      <p:sp>
        <p:nvSpPr>
          <p:cNvPr id="3" name="Sottotitolo 2"/>
          <p:cNvSpPr>
            <a:spLocks noGrp="1"/>
          </p:cNvSpPr>
          <p:nvPr>
            <p:ph type="subTitle" idx="1"/>
          </p:nvPr>
        </p:nvSpPr>
        <p:spPr/>
        <p:txBody>
          <a:bodyPr>
            <a:normAutofit fontScale="92500" lnSpcReduction="20000"/>
          </a:bodyPr>
          <a:lstStyle/>
          <a:p>
            <a:r>
              <a:rPr lang="it-IT" dirty="0"/>
              <a:t>Francesco Rovetto</a:t>
            </a:r>
          </a:p>
          <a:p>
            <a:r>
              <a:rPr lang="it-IT" dirty="0"/>
              <a:t>SFU Vienna e Milano </a:t>
            </a:r>
          </a:p>
          <a:p>
            <a:r>
              <a:rPr lang="it-IT" dirty="0"/>
              <a:t>Tel 3356058145 email </a:t>
            </a:r>
            <a:r>
              <a:rPr lang="it-IT" dirty="0" err="1"/>
              <a:t>francesco@</a:t>
            </a:r>
            <a:r>
              <a:rPr lang="it-IT" err="1"/>
              <a:t>rovetto</a:t>
            </a:r>
            <a:r>
              <a:rPr lang="it-IT"/>
              <a:t>.net</a:t>
            </a:r>
            <a:endParaRPr lang="it-IT" dirty="0"/>
          </a:p>
        </p:txBody>
      </p:sp>
    </p:spTree>
    <p:extLst>
      <p:ext uri="{BB962C8B-B14F-4D97-AF65-F5344CB8AC3E}">
        <p14:creationId xmlns:p14="http://schemas.microsoft.com/office/powerpoint/2010/main" val="36353263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95536" y="1628800"/>
            <a:ext cx="8229600" cy="4268799"/>
          </a:xfrm>
        </p:spPr>
        <p:txBody>
          <a:bodyPr>
            <a:normAutofit/>
          </a:bodyPr>
          <a:lstStyle/>
          <a:p>
            <a:r>
              <a:rPr lang="it-IT" sz="3200" dirty="0"/>
              <a:t>I disturbi, dislessia, disgrafia e </a:t>
            </a:r>
            <a:r>
              <a:rPr lang="it-IT" sz="3200" dirty="0" err="1"/>
              <a:t>discalculia</a:t>
            </a:r>
            <a:r>
              <a:rPr lang="it-IT" sz="3200" dirty="0"/>
              <a:t>, sono accorpati in una unica diagnosi di disturbo specifico dell’apprendimento e poi suddivisi come sottotipi dello stesso problema e non come patologie autonome.</a:t>
            </a:r>
          </a:p>
          <a:p>
            <a:r>
              <a:rPr lang="it-IT" sz="3200" dirty="0"/>
              <a:t> sono molto approfonditi i fattori di rischio, le differenze di genere ed i dati statistici di diffusione del problema. </a:t>
            </a:r>
          </a:p>
        </p:txBody>
      </p:sp>
      <p:sp>
        <p:nvSpPr>
          <p:cNvPr id="3" name="Titolo 2"/>
          <p:cNvSpPr>
            <a:spLocks noGrp="1"/>
          </p:cNvSpPr>
          <p:nvPr>
            <p:ph type="title"/>
          </p:nvPr>
        </p:nvSpPr>
        <p:spPr/>
        <p:txBody>
          <a:bodyPr/>
          <a:lstStyle/>
          <a:p>
            <a:r>
              <a:rPr lang="it-IT" dirty="0"/>
              <a:t>Disturbi specifici dell’apprendimento</a:t>
            </a:r>
          </a:p>
        </p:txBody>
      </p:sp>
    </p:spTree>
    <p:extLst>
      <p:ext uri="{BB962C8B-B14F-4D97-AF65-F5344CB8AC3E}">
        <p14:creationId xmlns:p14="http://schemas.microsoft.com/office/powerpoint/2010/main" val="1527360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r>
              <a:rPr lang="it-IT" sz="2800" dirty="0"/>
              <a:t>Include i disturbi della coordinazione</a:t>
            </a:r>
          </a:p>
          <a:p>
            <a:r>
              <a:rPr lang="it-IT" sz="2800" dirty="0"/>
              <a:t>Il disturbo da movimenti stereotipati</a:t>
            </a:r>
          </a:p>
          <a:p>
            <a:r>
              <a:rPr lang="it-IT" sz="2800" dirty="0"/>
              <a:t>Il disturbo di </a:t>
            </a:r>
            <a:r>
              <a:rPr lang="it-IT" sz="2800" dirty="0" err="1"/>
              <a:t>Tourette</a:t>
            </a:r>
            <a:endParaRPr lang="it-IT" sz="2800" dirty="0"/>
          </a:p>
          <a:p>
            <a:r>
              <a:rPr lang="it-IT" sz="2800" dirty="0"/>
              <a:t>Disturbi cronici e saltuari da Tic</a:t>
            </a:r>
          </a:p>
          <a:p>
            <a:endParaRPr lang="it-IT" sz="2800" dirty="0"/>
          </a:p>
          <a:p>
            <a:r>
              <a:rPr lang="it-IT" sz="2800" dirty="0"/>
              <a:t>Il raggruppamento include quindi patologie che prima erano collocate in diversi raggruppamenti</a:t>
            </a:r>
          </a:p>
        </p:txBody>
      </p:sp>
      <p:sp>
        <p:nvSpPr>
          <p:cNvPr id="3" name="Titolo 2"/>
          <p:cNvSpPr>
            <a:spLocks noGrp="1"/>
          </p:cNvSpPr>
          <p:nvPr>
            <p:ph type="title"/>
          </p:nvPr>
        </p:nvSpPr>
        <p:spPr/>
        <p:txBody>
          <a:bodyPr/>
          <a:lstStyle/>
          <a:p>
            <a:r>
              <a:rPr lang="it-IT" dirty="0"/>
              <a:t>Disturbi del movimento</a:t>
            </a:r>
          </a:p>
        </p:txBody>
      </p:sp>
    </p:spTree>
    <p:extLst>
      <p:ext uri="{BB962C8B-B14F-4D97-AF65-F5344CB8AC3E}">
        <p14:creationId xmlns:p14="http://schemas.microsoft.com/office/powerpoint/2010/main" val="5065164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r>
              <a:rPr lang="it-IT" sz="1400" dirty="0"/>
              <a:t>Per la schizofrenia occorre la presenza di per lo meno 2 dei seguenti sintomi:</a:t>
            </a:r>
          </a:p>
          <a:p>
            <a:r>
              <a:rPr lang="it-IT" sz="1400" dirty="0"/>
              <a:t>Deliri</a:t>
            </a:r>
          </a:p>
          <a:p>
            <a:r>
              <a:rPr lang="it-IT" sz="1400" dirty="0"/>
              <a:t>Allucinazioni</a:t>
            </a:r>
          </a:p>
          <a:p>
            <a:r>
              <a:rPr lang="it-IT" sz="1400" dirty="0"/>
              <a:t>Disorganizzazione del linguaggio (deragliamenti ed incoerenza)</a:t>
            </a:r>
          </a:p>
          <a:p>
            <a:r>
              <a:rPr lang="it-IT" sz="1400" dirty="0"/>
              <a:t>Comportamento grossolanamente disorganizzato </a:t>
            </a:r>
          </a:p>
          <a:p>
            <a:r>
              <a:rPr lang="it-IT" sz="1400" dirty="0"/>
              <a:t>Sintomi negativi (diminuita espressione emotiva o mancanza di capacità volitive)</a:t>
            </a:r>
          </a:p>
          <a:p>
            <a:endParaRPr lang="it-IT" sz="1400" dirty="0"/>
          </a:p>
          <a:p>
            <a:r>
              <a:rPr lang="it-IT" altLang="it-IT" sz="1400" dirty="0"/>
              <a:t>Viene proposta la eliminazione dei sottotipi di schizofrenia paranoide, disorganizzata, catatonica, indifferenziata e residua, oltre che del disturbo psicotico condiviso.</a:t>
            </a:r>
          </a:p>
          <a:p>
            <a:endParaRPr lang="it-IT" sz="1400" dirty="0"/>
          </a:p>
          <a:p>
            <a:r>
              <a:rPr lang="it-IT" sz="1400" dirty="0"/>
              <a:t>Sono migliorati i criteri per il disturbo </a:t>
            </a:r>
            <a:r>
              <a:rPr lang="it-IT" sz="1400" dirty="0" err="1"/>
              <a:t>schizoaffettivo</a:t>
            </a:r>
            <a:endParaRPr lang="it-IT" sz="1400" dirty="0"/>
          </a:p>
          <a:p>
            <a:endParaRPr lang="it-IT" sz="1400" dirty="0"/>
          </a:p>
          <a:p>
            <a:r>
              <a:rPr lang="it-IT" sz="1400" dirty="0"/>
              <a:t>Nella definizione del disturbo paranoico (disturbo delirante) si include la possibilità che i deliri possano essere bizzarri.</a:t>
            </a:r>
          </a:p>
          <a:p>
            <a:endParaRPr lang="it-IT" sz="1400" dirty="0"/>
          </a:p>
          <a:p>
            <a:r>
              <a:rPr lang="it-IT" sz="1400" dirty="0"/>
              <a:t>Si include la catatonia che può presentarsi in diversi disturbi (depressione, bipolare, psicotico)</a:t>
            </a:r>
          </a:p>
          <a:p>
            <a:r>
              <a:rPr lang="it-IT" sz="1400" dirty="0"/>
              <a:t>Disturbo </a:t>
            </a:r>
            <a:r>
              <a:rPr lang="it-IT" sz="1400" dirty="0" err="1"/>
              <a:t>schizotipico</a:t>
            </a:r>
            <a:r>
              <a:rPr lang="it-IT" sz="1400" dirty="0"/>
              <a:t> di personalità</a:t>
            </a:r>
          </a:p>
          <a:p>
            <a:endParaRPr lang="it-IT" sz="1400" dirty="0"/>
          </a:p>
        </p:txBody>
      </p:sp>
      <p:sp>
        <p:nvSpPr>
          <p:cNvPr id="3" name="Titolo 2"/>
          <p:cNvSpPr>
            <a:spLocks noGrp="1"/>
          </p:cNvSpPr>
          <p:nvPr>
            <p:ph type="title"/>
          </p:nvPr>
        </p:nvSpPr>
        <p:spPr/>
        <p:txBody>
          <a:bodyPr/>
          <a:lstStyle/>
          <a:p>
            <a:r>
              <a:rPr lang="it-IT" dirty="0"/>
              <a:t>Spettro della Schizofrenia ed altri disturbi psicotici </a:t>
            </a:r>
          </a:p>
        </p:txBody>
      </p:sp>
    </p:spTree>
    <p:extLst>
      <p:ext uri="{BB962C8B-B14F-4D97-AF65-F5344CB8AC3E}">
        <p14:creationId xmlns:p14="http://schemas.microsoft.com/office/powerpoint/2010/main" val="14107830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olo 1"/>
          <p:cNvSpPr>
            <a:spLocks noGrp="1"/>
          </p:cNvSpPr>
          <p:nvPr>
            <p:ph type="title"/>
          </p:nvPr>
        </p:nvSpPr>
        <p:spPr/>
        <p:txBody>
          <a:bodyPr/>
          <a:lstStyle/>
          <a:p>
            <a:r>
              <a:rPr lang="it-IT" altLang="it-IT" dirty="0"/>
              <a:t>DISTURBO BIPOLARE </a:t>
            </a:r>
          </a:p>
        </p:txBody>
      </p:sp>
      <p:sp>
        <p:nvSpPr>
          <p:cNvPr id="27651" name="Segnaposto contenuto 2"/>
          <p:cNvSpPr>
            <a:spLocks noGrp="1"/>
          </p:cNvSpPr>
          <p:nvPr>
            <p:ph idx="1"/>
          </p:nvPr>
        </p:nvSpPr>
        <p:spPr/>
        <p:txBody>
          <a:bodyPr/>
          <a:lstStyle/>
          <a:p>
            <a:r>
              <a:rPr lang="it-IT" altLang="it-IT" dirty="0"/>
              <a:t>Disturbi bipolari: oltre ad una maggiore diversificazione delle diverse forme, oltre alla alterazione dell’umore si prende in esame anche la alterazione del livello di energia.</a:t>
            </a:r>
          </a:p>
          <a:p>
            <a:r>
              <a:rPr lang="it-IT" altLang="it-IT" dirty="0"/>
              <a:t>Si descrive lo stato misto in cui coesistono maniacalità e depressione maggiore.</a:t>
            </a:r>
          </a:p>
          <a:p>
            <a:r>
              <a:rPr lang="it-IT" altLang="it-IT" dirty="0"/>
              <a:t>Disturbo ciclotimico</a:t>
            </a:r>
          </a:p>
          <a:p>
            <a:r>
              <a:rPr lang="it-IT" altLang="it-IT" dirty="0"/>
              <a:t>Riferimenti </a:t>
            </a:r>
            <a:r>
              <a:rPr lang="it-IT" altLang="it-IT"/>
              <a:t>al borderline</a:t>
            </a:r>
            <a:endParaRPr lang="it-IT" altLang="it-IT" dirty="0"/>
          </a:p>
          <a:p>
            <a:pPr marL="0" indent="0">
              <a:buNone/>
            </a:pPr>
            <a:endParaRPr lang="it-IT" altLang="it-IT" dirty="0"/>
          </a:p>
          <a:p>
            <a:endParaRPr lang="it-IT" altLang="it-IT" dirty="0"/>
          </a:p>
        </p:txBody>
      </p:sp>
    </p:spTree>
    <p:extLst>
      <p:ext uri="{BB962C8B-B14F-4D97-AF65-F5344CB8AC3E}">
        <p14:creationId xmlns:p14="http://schemas.microsoft.com/office/powerpoint/2010/main" val="4230718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sz="2400" dirty="0"/>
              <a:t>È stato introdotto un nuovo disturbo il disturbo disforico dirompente per </a:t>
            </a:r>
            <a:r>
              <a:rPr lang="it-IT" sz="2400" dirty="0" err="1"/>
              <a:t>descriverre</a:t>
            </a:r>
            <a:r>
              <a:rPr lang="it-IT" sz="2400" dirty="0"/>
              <a:t> bambini che manifestano irritabilità e frequenti episodi di </a:t>
            </a:r>
            <a:r>
              <a:rPr lang="it-IT" sz="2400" dirty="0" err="1"/>
              <a:t>discontrollo</a:t>
            </a:r>
            <a:r>
              <a:rPr lang="it-IT" sz="2400" dirty="0"/>
              <a:t> comportamentale.</a:t>
            </a:r>
          </a:p>
          <a:p>
            <a:r>
              <a:rPr lang="it-IT" sz="2400" dirty="0"/>
              <a:t>La sindrome premestruale dopo essere stata oltre 30 anni tra i disturbi che meritano ulteriore approfondimento è entrata a far parte dei disturbi di pieno riconoscimento.</a:t>
            </a:r>
          </a:p>
          <a:p>
            <a:r>
              <a:rPr lang="it-IT" sz="2400" dirty="0"/>
              <a:t>La distimia ora è definita disturbo depressivo persistente.</a:t>
            </a:r>
          </a:p>
          <a:p>
            <a:r>
              <a:rPr lang="it-IT" sz="2400" dirty="0"/>
              <a:t>Il lutto, è definito come un fattore di forte rischio per la comparsa della depressione</a:t>
            </a:r>
            <a:r>
              <a:rPr lang="it-IT" dirty="0"/>
              <a:t>.</a:t>
            </a:r>
          </a:p>
        </p:txBody>
      </p:sp>
      <p:sp>
        <p:nvSpPr>
          <p:cNvPr id="3" name="Titolo 2"/>
          <p:cNvSpPr>
            <a:spLocks noGrp="1"/>
          </p:cNvSpPr>
          <p:nvPr>
            <p:ph type="title"/>
          </p:nvPr>
        </p:nvSpPr>
        <p:spPr/>
        <p:txBody>
          <a:bodyPr/>
          <a:lstStyle/>
          <a:p>
            <a:r>
              <a:rPr lang="it-IT" dirty="0"/>
              <a:t>Disturbo depressivo</a:t>
            </a:r>
          </a:p>
        </p:txBody>
      </p:sp>
    </p:spTree>
    <p:extLst>
      <p:ext uri="{BB962C8B-B14F-4D97-AF65-F5344CB8AC3E}">
        <p14:creationId xmlns:p14="http://schemas.microsoft.com/office/powerpoint/2010/main" val="12792912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sz="2000" dirty="0"/>
              <a:t>Non include più il disturbo ossessivo compulsivo o il disturbo post traumatico da stress (PTSD) entrambi sono andati a fare parte di categorie diverse.</a:t>
            </a:r>
          </a:p>
          <a:p>
            <a:r>
              <a:rPr lang="it-IT" sz="2000" dirty="0"/>
              <a:t>Nella fobia specifica e nella fobia sociale non è più necessario che la persona riconosca i suoi sintomi come irrazionali, comunque le sue reazioni devono essere </a:t>
            </a:r>
            <a:r>
              <a:rPr lang="it-IT" sz="2000" dirty="0" err="1"/>
              <a:t>sproporsionate</a:t>
            </a:r>
            <a:r>
              <a:rPr lang="it-IT" sz="2000" dirty="0"/>
              <a:t> allo stimolo.</a:t>
            </a:r>
          </a:p>
          <a:p>
            <a:r>
              <a:rPr lang="it-IT" sz="2000" dirty="0"/>
              <a:t>Il disturbo di panico oltre che una patologia a se stante può costituire un sintomo che si associa a tante diverse patologie.</a:t>
            </a:r>
          </a:p>
          <a:p>
            <a:r>
              <a:rPr lang="it-IT" sz="2000" dirty="0"/>
              <a:t>La agorafobia ora è un disturbo a se stante.</a:t>
            </a:r>
          </a:p>
          <a:p>
            <a:r>
              <a:rPr lang="it-IT" sz="2000" dirty="0"/>
              <a:t>Il disturbo di ansia di separazione ed il mutismo selettivo sono ora inclusi tra i disturbi di ansia.</a:t>
            </a:r>
          </a:p>
        </p:txBody>
      </p:sp>
      <p:sp>
        <p:nvSpPr>
          <p:cNvPr id="3" name="Titolo 2"/>
          <p:cNvSpPr>
            <a:spLocks noGrp="1"/>
          </p:cNvSpPr>
          <p:nvPr>
            <p:ph type="title"/>
          </p:nvPr>
        </p:nvSpPr>
        <p:spPr/>
        <p:txBody>
          <a:bodyPr/>
          <a:lstStyle/>
          <a:p>
            <a:r>
              <a:rPr lang="it-IT" dirty="0"/>
              <a:t>Disturbi di ansia</a:t>
            </a:r>
          </a:p>
        </p:txBody>
      </p:sp>
    </p:spTree>
    <p:extLst>
      <p:ext uri="{BB962C8B-B14F-4D97-AF65-F5344CB8AC3E}">
        <p14:creationId xmlns:p14="http://schemas.microsoft.com/office/powerpoint/2010/main" val="34146639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sz="2400" dirty="0"/>
              <a:t>Include il disturbo di accumulo (</a:t>
            </a:r>
            <a:r>
              <a:rPr lang="it-IT" sz="2400" dirty="0" err="1"/>
              <a:t>disposofobia</a:t>
            </a:r>
            <a:r>
              <a:rPr lang="it-IT" sz="2400" dirty="0"/>
              <a:t>)</a:t>
            </a:r>
          </a:p>
          <a:p>
            <a:r>
              <a:rPr lang="it-IT" sz="2400" dirty="0"/>
              <a:t>La tendenza a procurarsi escoriazioni (</a:t>
            </a:r>
            <a:r>
              <a:rPr lang="it-IT" sz="2400" dirty="0" err="1"/>
              <a:t>pizzicatura</a:t>
            </a:r>
            <a:r>
              <a:rPr lang="it-IT" sz="2400" dirty="0"/>
              <a:t> della pelle)</a:t>
            </a:r>
          </a:p>
          <a:p>
            <a:r>
              <a:rPr lang="it-IT" sz="2400" dirty="0"/>
              <a:t>Il disturbo ossessivo compulsivo indotto da sostanze o da farmaci</a:t>
            </a:r>
          </a:p>
          <a:p>
            <a:r>
              <a:rPr lang="it-IT" sz="2400" dirty="0"/>
              <a:t>Il disturbo ossessivo compulsivo indotto da disturbo medico</a:t>
            </a:r>
          </a:p>
          <a:p>
            <a:r>
              <a:rPr lang="it-IT" sz="2400" dirty="0"/>
              <a:t>La </a:t>
            </a:r>
            <a:r>
              <a:rPr lang="it-IT" sz="2400" dirty="0" err="1"/>
              <a:t>tricotillomania</a:t>
            </a:r>
            <a:r>
              <a:rPr lang="it-IT" sz="2400" dirty="0"/>
              <a:t> (strapparsi capelli o peli) è stata mossa dalla categoria dei disturbi da </a:t>
            </a:r>
            <a:r>
              <a:rPr lang="it-IT" sz="2400" dirty="0" err="1"/>
              <a:t>discontrollo</a:t>
            </a:r>
            <a:r>
              <a:rPr lang="it-IT" sz="2400" dirty="0"/>
              <a:t> degli impulsi allo spettro ossessivo</a:t>
            </a:r>
          </a:p>
          <a:p>
            <a:endParaRPr lang="it-IT" dirty="0"/>
          </a:p>
        </p:txBody>
      </p:sp>
      <p:sp>
        <p:nvSpPr>
          <p:cNvPr id="3" name="Titolo 2"/>
          <p:cNvSpPr>
            <a:spLocks noGrp="1"/>
          </p:cNvSpPr>
          <p:nvPr>
            <p:ph type="title"/>
          </p:nvPr>
        </p:nvSpPr>
        <p:spPr/>
        <p:txBody>
          <a:bodyPr>
            <a:normAutofit fontScale="90000"/>
          </a:bodyPr>
          <a:lstStyle/>
          <a:p>
            <a:r>
              <a:rPr lang="it-IT" dirty="0"/>
              <a:t>Disturbo ossessivo compulsivo e disturbi correlati</a:t>
            </a:r>
          </a:p>
        </p:txBody>
      </p:sp>
    </p:spTree>
    <p:extLst>
      <p:ext uri="{BB962C8B-B14F-4D97-AF65-F5344CB8AC3E}">
        <p14:creationId xmlns:p14="http://schemas.microsoft.com/office/powerpoint/2010/main" val="29034294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sz="2400" dirty="0"/>
              <a:t>Il dismorfismo corporeo ammette la sottocategoria con o senza </a:t>
            </a:r>
            <a:r>
              <a:rPr lang="it-IT" sz="2400" dirty="0" err="1"/>
              <a:t>insight</a:t>
            </a:r>
            <a:r>
              <a:rPr lang="it-IT" sz="2400" dirty="0"/>
              <a:t>, questa ultima assume a volte caratteristiche deliranti e paranoidee.</a:t>
            </a:r>
          </a:p>
          <a:p>
            <a:r>
              <a:rPr lang="it-IT" sz="2400" dirty="0"/>
              <a:t>La </a:t>
            </a:r>
            <a:r>
              <a:rPr lang="it-IT" sz="2400" dirty="0" err="1"/>
              <a:t>vigoressia</a:t>
            </a:r>
            <a:r>
              <a:rPr lang="it-IT" sz="2400" dirty="0"/>
              <a:t>, ovvero la ossessiva attenzione alle dimensioni dei propri muscoli è un sottotipo di dismorfismo corporeo più frequente nei maschi.</a:t>
            </a:r>
          </a:p>
          <a:p>
            <a:r>
              <a:rPr lang="it-IT" sz="2400" dirty="0"/>
              <a:t>La presenza di tic associati al disturbo ossessivo compulsivo ne costituisce una sottocategoria autonoma (esiste una forte componente ossessiva nel disturbo di </a:t>
            </a:r>
            <a:r>
              <a:rPr lang="it-IT" sz="2400" dirty="0" err="1"/>
              <a:t>Tourette</a:t>
            </a:r>
            <a:r>
              <a:rPr lang="it-IT" sz="2400" dirty="0"/>
              <a:t>).</a:t>
            </a:r>
          </a:p>
          <a:p>
            <a:endParaRPr lang="it-IT" dirty="0"/>
          </a:p>
        </p:txBody>
      </p:sp>
      <p:sp>
        <p:nvSpPr>
          <p:cNvPr id="3" name="Titolo 2"/>
          <p:cNvSpPr>
            <a:spLocks noGrp="1"/>
          </p:cNvSpPr>
          <p:nvPr>
            <p:ph type="title"/>
          </p:nvPr>
        </p:nvSpPr>
        <p:spPr/>
        <p:txBody>
          <a:bodyPr/>
          <a:lstStyle/>
          <a:p>
            <a:r>
              <a:rPr lang="it-IT" dirty="0"/>
              <a:t>Spettro ossessivo-compulsivo</a:t>
            </a:r>
          </a:p>
        </p:txBody>
      </p:sp>
    </p:spTree>
    <p:extLst>
      <p:ext uri="{BB962C8B-B14F-4D97-AF65-F5344CB8AC3E}">
        <p14:creationId xmlns:p14="http://schemas.microsoft.com/office/powerpoint/2010/main" val="10581525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sz="2400" dirty="0"/>
              <a:t>Disturbo acuto da stress è stato tolto il criterio che richiedeva che l’evento fosse vissuto nell’impotenza e orrore.</a:t>
            </a:r>
          </a:p>
          <a:p>
            <a:r>
              <a:rPr lang="it-IT" sz="2400" dirty="0"/>
              <a:t>Il disturbo da adattamento è incluso in questa sezione rappresenta una forma minore di PTSD</a:t>
            </a:r>
          </a:p>
          <a:p>
            <a:r>
              <a:rPr lang="it-IT" sz="2400" dirty="0"/>
              <a:t>Il PTSD viene definito in modo più articolato e si ritiene diagnosticabile anche in bambini sotto i 6 anni</a:t>
            </a:r>
          </a:p>
          <a:p>
            <a:r>
              <a:rPr lang="it-IT" sz="2400" dirty="0"/>
              <a:t>Il disturbo reattivo dell’attaccamento è incluso in questo raggruppamento, ma suddiviso in due distinte categorie:</a:t>
            </a:r>
          </a:p>
          <a:p>
            <a:r>
              <a:rPr lang="it-IT" sz="2400" dirty="0"/>
              <a:t>Disturbo reattivo dell’attaccamento e</a:t>
            </a:r>
          </a:p>
          <a:p>
            <a:r>
              <a:rPr lang="it-IT" sz="2400" dirty="0"/>
              <a:t>Disturbo da disinibizione nei rapporti sociali</a:t>
            </a:r>
          </a:p>
        </p:txBody>
      </p:sp>
      <p:sp>
        <p:nvSpPr>
          <p:cNvPr id="3" name="Titolo 2"/>
          <p:cNvSpPr>
            <a:spLocks noGrp="1"/>
          </p:cNvSpPr>
          <p:nvPr>
            <p:ph type="title"/>
          </p:nvPr>
        </p:nvSpPr>
        <p:spPr/>
        <p:txBody>
          <a:bodyPr/>
          <a:lstStyle/>
          <a:p>
            <a:r>
              <a:rPr lang="it-IT" dirty="0"/>
              <a:t>Disturbi da trauma e da stress</a:t>
            </a:r>
          </a:p>
        </p:txBody>
      </p:sp>
    </p:spTree>
    <p:extLst>
      <p:ext uri="{BB962C8B-B14F-4D97-AF65-F5344CB8AC3E}">
        <p14:creationId xmlns:p14="http://schemas.microsoft.com/office/powerpoint/2010/main" val="30571661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sz="2400" dirty="0"/>
              <a:t>Il disturbo di depersonalizzazione ora si chiama disturbo da depersonalizzazione/derealizzazione</a:t>
            </a:r>
          </a:p>
          <a:p>
            <a:r>
              <a:rPr lang="it-IT" sz="2400" dirty="0"/>
              <a:t>La fuga dissociativa ora è considerata una </a:t>
            </a:r>
            <a:r>
              <a:rPr lang="it-IT" sz="2400" dirty="0" err="1"/>
              <a:t>sottomanifestazione</a:t>
            </a:r>
            <a:r>
              <a:rPr lang="it-IT" sz="2400" dirty="0"/>
              <a:t> della amnesia dissociativa</a:t>
            </a:r>
          </a:p>
          <a:p>
            <a:r>
              <a:rPr lang="it-IT" sz="2400" dirty="0"/>
              <a:t>I criteri per il disturbo dissociativo di personalità sono stati modificati includendo il fatto che il paziente non riesce a dare una continuità alla sua storia di vita.</a:t>
            </a:r>
          </a:p>
          <a:p>
            <a:r>
              <a:rPr lang="it-IT" sz="2400" dirty="0"/>
              <a:t>I sintomi di possessione comuni in alcune culture, sono considerati possibili espressione del disturbo dissociativo di personalità</a:t>
            </a:r>
          </a:p>
        </p:txBody>
      </p:sp>
      <p:sp>
        <p:nvSpPr>
          <p:cNvPr id="3" name="Titolo 2"/>
          <p:cNvSpPr>
            <a:spLocks noGrp="1"/>
          </p:cNvSpPr>
          <p:nvPr>
            <p:ph type="title"/>
          </p:nvPr>
        </p:nvSpPr>
        <p:spPr/>
        <p:txBody>
          <a:bodyPr/>
          <a:lstStyle/>
          <a:p>
            <a:r>
              <a:rPr lang="it-IT" dirty="0"/>
              <a:t>Disturbi dissociativi</a:t>
            </a:r>
          </a:p>
        </p:txBody>
      </p:sp>
    </p:spTree>
    <p:extLst>
      <p:ext uri="{BB962C8B-B14F-4D97-AF65-F5344CB8AC3E}">
        <p14:creationId xmlns:p14="http://schemas.microsoft.com/office/powerpoint/2010/main" val="2685499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magin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16238" y="1900238"/>
            <a:ext cx="3384550" cy="4624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11"/>
          <p:cNvSpPr>
            <a:spLocks noChangeArrowheads="1"/>
          </p:cNvSpPr>
          <p:nvPr/>
        </p:nvSpPr>
        <p:spPr bwMode="auto">
          <a:xfrm>
            <a:off x="-17463" y="115888"/>
            <a:ext cx="9144001"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it-IT" altLang="it-IT" sz="3600" b="1">
                <a:solidFill>
                  <a:srgbClr val="022F6C"/>
                </a:solidFill>
                <a:latin typeface="Tahoma" pitchFamily="34" charset="0"/>
              </a:rPr>
              <a:t>DSM 5</a:t>
            </a:r>
          </a:p>
          <a:p>
            <a:pPr algn="ctr" eaLnBrk="1" hangingPunct="1"/>
            <a:r>
              <a:rPr lang="it-IT" altLang="it-IT" sz="2800" b="1" dirty="0">
                <a:solidFill>
                  <a:srgbClr val="022F6C"/>
                </a:solidFill>
              </a:rPr>
              <a:t>2013</a:t>
            </a:r>
            <a:r>
              <a:rPr lang="it-IT" altLang="it-IT" sz="2800" dirty="0">
                <a:solidFill>
                  <a:srgbClr val="022F6C"/>
                </a:solidFill>
              </a:rPr>
              <a:t> APA </a:t>
            </a:r>
            <a:r>
              <a:rPr lang="it-IT" altLang="it-IT" sz="2800" dirty="0" err="1">
                <a:solidFill>
                  <a:srgbClr val="022F6C"/>
                </a:solidFill>
              </a:rPr>
              <a:t>May</a:t>
            </a:r>
            <a:r>
              <a:rPr lang="it-IT" altLang="it-IT" sz="2800" dirty="0">
                <a:solidFill>
                  <a:srgbClr val="022F6C"/>
                </a:solidFill>
              </a:rPr>
              <a:t> 18-22 </a:t>
            </a:r>
          </a:p>
          <a:p>
            <a:pPr algn="ctr" eaLnBrk="1" hangingPunct="1"/>
            <a:r>
              <a:rPr lang="it-IT" altLang="it-IT" sz="2800" dirty="0">
                <a:solidFill>
                  <a:srgbClr val="022F6C"/>
                </a:solidFill>
              </a:rPr>
              <a:t>San Francisco, California.</a:t>
            </a:r>
            <a:endParaRPr lang="it-IT" altLang="it-IT" sz="2800" dirty="0">
              <a:solidFill>
                <a:srgbClr val="022F6C"/>
              </a:solidFill>
              <a:latin typeface="Tahoma" pitchFamily="34" charset="0"/>
            </a:endParaRPr>
          </a:p>
        </p:txBody>
      </p:sp>
    </p:spTree>
    <p:extLst>
      <p:ext uri="{BB962C8B-B14F-4D97-AF65-F5344CB8AC3E}">
        <p14:creationId xmlns:p14="http://schemas.microsoft.com/office/powerpoint/2010/main" val="3387943398"/>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sz="2400" dirty="0"/>
              <a:t>È il nuovo nome per la categoria dei disturbi </a:t>
            </a:r>
            <a:r>
              <a:rPr lang="it-IT" sz="2400" dirty="0" err="1"/>
              <a:t>somatoformi</a:t>
            </a:r>
            <a:r>
              <a:rPr lang="it-IT" sz="2400" dirty="0"/>
              <a:t>.</a:t>
            </a:r>
          </a:p>
          <a:p>
            <a:r>
              <a:rPr lang="it-IT" sz="2400" dirty="0"/>
              <a:t>Sono stati aboliti le patologie di disturbo da somatizzazione, la ipocondria, il disturbo algico, ed il disturbo indifferenziato </a:t>
            </a:r>
            <a:r>
              <a:rPr lang="it-IT" sz="2400" dirty="0" err="1"/>
              <a:t>somatoforme</a:t>
            </a:r>
            <a:r>
              <a:rPr lang="it-IT" sz="2400" dirty="0"/>
              <a:t>.</a:t>
            </a:r>
          </a:p>
          <a:p>
            <a:r>
              <a:rPr lang="it-IT" sz="2400" dirty="0"/>
              <a:t>L’ipocondria ora viene definita disturbo da ansia per le malattie.</a:t>
            </a:r>
          </a:p>
          <a:p>
            <a:r>
              <a:rPr lang="it-IT" sz="2400" dirty="0"/>
              <a:t>Viene inclusa la categoria di fattori psicologici che influenzano altre condizioni mediche</a:t>
            </a:r>
          </a:p>
          <a:p>
            <a:r>
              <a:rPr lang="it-IT" sz="2400" dirty="0"/>
              <a:t>I disturbi fittizi sono inclusi in questa categoria</a:t>
            </a:r>
          </a:p>
          <a:p>
            <a:r>
              <a:rPr lang="it-IT" sz="2400" dirty="0"/>
              <a:t>Si sottolinea la importanza di attenti esami neurologici prima di porre la diagnosi di disturbo di conversione.</a:t>
            </a:r>
          </a:p>
          <a:p>
            <a:endParaRPr lang="it-IT" dirty="0"/>
          </a:p>
        </p:txBody>
      </p:sp>
      <p:sp>
        <p:nvSpPr>
          <p:cNvPr id="3" name="Titolo 2"/>
          <p:cNvSpPr>
            <a:spLocks noGrp="1"/>
          </p:cNvSpPr>
          <p:nvPr>
            <p:ph type="title"/>
          </p:nvPr>
        </p:nvSpPr>
        <p:spPr>
          <a:xfrm>
            <a:off x="457200" y="1285860"/>
            <a:ext cx="8258204" cy="630972"/>
          </a:xfrm>
        </p:spPr>
        <p:txBody>
          <a:bodyPr>
            <a:normAutofit fontScale="90000"/>
          </a:bodyPr>
          <a:lstStyle/>
          <a:p>
            <a:r>
              <a:rPr lang="it-IT" dirty="0"/>
              <a:t>Sintomi somatici e disturbi correlati</a:t>
            </a:r>
            <a:br>
              <a:rPr lang="it-IT" dirty="0"/>
            </a:br>
            <a:endParaRPr lang="it-IT" dirty="0"/>
          </a:p>
        </p:txBody>
      </p:sp>
    </p:spTree>
    <p:extLst>
      <p:ext uri="{BB962C8B-B14F-4D97-AF65-F5344CB8AC3E}">
        <p14:creationId xmlns:p14="http://schemas.microsoft.com/office/powerpoint/2010/main" val="2212336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dirty="0"/>
              <a:t>In questo capitolo troviamo disturbi quali la Pica ed il disturbo da ruminazione della infanzia  che prima erano incluse nelle patologie della infanzia.</a:t>
            </a:r>
          </a:p>
          <a:p>
            <a:r>
              <a:rPr lang="it-IT" dirty="0"/>
              <a:t>Nella descrizione dei sintomi della anoressia non è più essenziale la amenorrea.</a:t>
            </a:r>
          </a:p>
          <a:p>
            <a:r>
              <a:rPr lang="it-IT" dirty="0"/>
              <a:t>Il </a:t>
            </a:r>
            <a:r>
              <a:rPr lang="it-IT" dirty="0" err="1"/>
              <a:t>binge</a:t>
            </a:r>
            <a:r>
              <a:rPr lang="it-IT" dirty="0"/>
              <a:t> </a:t>
            </a:r>
            <a:r>
              <a:rPr lang="it-IT" dirty="0" err="1"/>
              <a:t>eating</a:t>
            </a:r>
            <a:r>
              <a:rPr lang="it-IT" dirty="0"/>
              <a:t> è ufficialmente entrato a far parte dei disturbi della alimentazione</a:t>
            </a:r>
          </a:p>
        </p:txBody>
      </p:sp>
      <p:sp>
        <p:nvSpPr>
          <p:cNvPr id="3" name="Titolo 2"/>
          <p:cNvSpPr>
            <a:spLocks noGrp="1"/>
          </p:cNvSpPr>
          <p:nvPr>
            <p:ph type="title"/>
          </p:nvPr>
        </p:nvSpPr>
        <p:spPr/>
        <p:txBody>
          <a:bodyPr>
            <a:normAutofit fontScale="90000"/>
          </a:bodyPr>
          <a:lstStyle/>
          <a:p>
            <a:r>
              <a:rPr lang="it-IT" dirty="0"/>
              <a:t>Disturbi della alimentazione e della nutrizione</a:t>
            </a:r>
          </a:p>
        </p:txBody>
      </p:sp>
    </p:spTree>
    <p:extLst>
      <p:ext uri="{BB962C8B-B14F-4D97-AF65-F5344CB8AC3E}">
        <p14:creationId xmlns:p14="http://schemas.microsoft.com/office/powerpoint/2010/main" val="15947850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dirty="0"/>
              <a:t>Nessun reale cambiamento nella descrizione di enuresi ed encopresi, ma questi disturbi ora sono raggruppati in una specifica categoria.</a:t>
            </a:r>
          </a:p>
        </p:txBody>
      </p:sp>
      <p:sp>
        <p:nvSpPr>
          <p:cNvPr id="3" name="Titolo 2"/>
          <p:cNvSpPr>
            <a:spLocks noGrp="1"/>
          </p:cNvSpPr>
          <p:nvPr>
            <p:ph type="title"/>
          </p:nvPr>
        </p:nvSpPr>
        <p:spPr/>
        <p:txBody>
          <a:bodyPr/>
          <a:lstStyle/>
          <a:p>
            <a:r>
              <a:rPr lang="it-IT" dirty="0"/>
              <a:t>Disturbi della evacuazione</a:t>
            </a:r>
          </a:p>
        </p:txBody>
      </p:sp>
    </p:spTree>
    <p:extLst>
      <p:ext uri="{BB962C8B-B14F-4D97-AF65-F5344CB8AC3E}">
        <p14:creationId xmlns:p14="http://schemas.microsoft.com/office/powerpoint/2010/main" val="36567053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sz="2400" dirty="0"/>
              <a:t>è stato introdotto il disturbo del desiderio e della eccitazione femminile</a:t>
            </a:r>
          </a:p>
          <a:p>
            <a:r>
              <a:rPr lang="it-IT" sz="2400" dirty="0"/>
              <a:t>La durata minima per definire un problema sessuale è di 6 mesi</a:t>
            </a:r>
          </a:p>
          <a:p>
            <a:r>
              <a:rPr lang="it-IT" sz="2400" dirty="0"/>
              <a:t>Vaginismo e dispareunia sono stati unificati nel disturbo genito pelvico da dolore da penetrazione</a:t>
            </a:r>
          </a:p>
          <a:p>
            <a:r>
              <a:rPr lang="it-IT" sz="2400" dirty="0"/>
              <a:t>Si richiede di distinguere tra disturbi da sempre presenti disturbi acquisiti e generalizzati e disturbi situazionali.</a:t>
            </a:r>
          </a:p>
          <a:p>
            <a:r>
              <a:rPr lang="it-IT" sz="2400" dirty="0"/>
              <a:t>Vengono inoltre presi in esame fattori inerenti il partner, la relazione, la vulnerabilità individuale, i fattori religiosi e culturali ed i fattori medici.</a:t>
            </a:r>
          </a:p>
        </p:txBody>
      </p:sp>
      <p:sp>
        <p:nvSpPr>
          <p:cNvPr id="3" name="Titolo 2"/>
          <p:cNvSpPr>
            <a:spLocks noGrp="1"/>
          </p:cNvSpPr>
          <p:nvPr>
            <p:ph type="title"/>
          </p:nvPr>
        </p:nvSpPr>
        <p:spPr/>
        <p:txBody>
          <a:bodyPr/>
          <a:lstStyle/>
          <a:p>
            <a:r>
              <a:rPr lang="it-IT" dirty="0"/>
              <a:t>Disfunzioni sessuali</a:t>
            </a:r>
          </a:p>
        </p:txBody>
      </p:sp>
    </p:spTree>
    <p:extLst>
      <p:ext uri="{BB962C8B-B14F-4D97-AF65-F5344CB8AC3E}">
        <p14:creationId xmlns:p14="http://schemas.microsoft.com/office/powerpoint/2010/main" val="24312919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dirty="0"/>
              <a:t>Propone criteri diversi per i bambini, adolescenti ed adulti, viene usato sempre il termine genere invece di sesso. </a:t>
            </a:r>
          </a:p>
          <a:p>
            <a:r>
              <a:rPr lang="it-IT" dirty="0"/>
              <a:t>Vengono presi in considerazione i riflessi psicologici delle pratiche mediche (e chirurgiche) di </a:t>
            </a:r>
            <a:r>
              <a:rPr lang="it-IT" dirty="0" err="1"/>
              <a:t>riattribuzione</a:t>
            </a:r>
            <a:r>
              <a:rPr lang="it-IT" dirty="0"/>
              <a:t> di genere.</a:t>
            </a:r>
          </a:p>
        </p:txBody>
      </p:sp>
      <p:sp>
        <p:nvSpPr>
          <p:cNvPr id="3" name="Titolo 2"/>
          <p:cNvSpPr>
            <a:spLocks noGrp="1"/>
          </p:cNvSpPr>
          <p:nvPr>
            <p:ph type="title"/>
          </p:nvPr>
        </p:nvSpPr>
        <p:spPr/>
        <p:txBody>
          <a:bodyPr/>
          <a:lstStyle/>
          <a:p>
            <a:r>
              <a:rPr lang="it-IT" dirty="0"/>
              <a:t>Disforia di genere</a:t>
            </a:r>
          </a:p>
        </p:txBody>
      </p:sp>
    </p:spTree>
    <p:extLst>
      <p:ext uri="{BB962C8B-B14F-4D97-AF65-F5344CB8AC3E}">
        <p14:creationId xmlns:p14="http://schemas.microsoft.com/office/powerpoint/2010/main" val="33721269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Autofit/>
          </a:bodyPr>
          <a:lstStyle/>
          <a:p>
            <a:r>
              <a:rPr lang="it-IT" sz="2400" dirty="0"/>
              <a:t>In questo capitolo troviamo patologie che prima erano incluse nel capitolo delle patologie osservate per la prima volta nella infanzia ed adolescenza</a:t>
            </a:r>
          </a:p>
          <a:p>
            <a:r>
              <a:rPr lang="it-IT" sz="2400" dirty="0"/>
              <a:t>Disturbo oppositivo provocatorio</a:t>
            </a:r>
          </a:p>
          <a:p>
            <a:r>
              <a:rPr lang="it-IT" sz="2400" dirty="0"/>
              <a:t>Disturbo della condotta e</a:t>
            </a:r>
          </a:p>
          <a:p>
            <a:r>
              <a:rPr lang="it-IT" sz="2400" dirty="0"/>
              <a:t>Disturbo da comportamento dirompente</a:t>
            </a:r>
          </a:p>
          <a:p>
            <a:pPr marL="0" indent="0">
              <a:buNone/>
            </a:pPr>
            <a:r>
              <a:rPr lang="it-IT" sz="2400" dirty="0"/>
              <a:t>A questi disturbi si associano altre forme patologiche</a:t>
            </a:r>
          </a:p>
          <a:p>
            <a:r>
              <a:rPr lang="it-IT" sz="2400" dirty="0"/>
              <a:t>Disturbo esplosivo intermittente</a:t>
            </a:r>
          </a:p>
          <a:p>
            <a:r>
              <a:rPr lang="it-IT" sz="2400" dirty="0"/>
              <a:t>Piromania </a:t>
            </a:r>
          </a:p>
          <a:p>
            <a:r>
              <a:rPr lang="it-IT" sz="2400" dirty="0"/>
              <a:t>Cleptomania</a:t>
            </a:r>
          </a:p>
          <a:p>
            <a:pPr marL="0" indent="0">
              <a:buNone/>
            </a:pPr>
            <a:r>
              <a:rPr lang="it-IT" sz="2400" dirty="0"/>
              <a:t>Che in precedenza erano tra i disturbi da </a:t>
            </a:r>
            <a:r>
              <a:rPr lang="it-IT" sz="2400" dirty="0" err="1"/>
              <a:t>discontrollo</a:t>
            </a:r>
            <a:r>
              <a:rPr lang="it-IT" sz="2400" dirty="0"/>
              <a:t> degli impulsi</a:t>
            </a:r>
          </a:p>
        </p:txBody>
      </p:sp>
      <p:sp>
        <p:nvSpPr>
          <p:cNvPr id="3" name="Titolo 2"/>
          <p:cNvSpPr>
            <a:spLocks noGrp="1"/>
          </p:cNvSpPr>
          <p:nvPr>
            <p:ph type="title"/>
          </p:nvPr>
        </p:nvSpPr>
        <p:spPr>
          <a:xfrm>
            <a:off x="457200" y="0"/>
            <a:ext cx="8258204" cy="1988840"/>
          </a:xfrm>
        </p:spPr>
        <p:txBody>
          <a:bodyPr>
            <a:normAutofit/>
          </a:bodyPr>
          <a:lstStyle/>
          <a:p>
            <a:r>
              <a:rPr lang="it-IT" dirty="0"/>
              <a:t>Disturbi dirompenti, da </a:t>
            </a:r>
            <a:r>
              <a:rPr lang="it-IT" dirty="0" err="1"/>
              <a:t>discontrollo</a:t>
            </a:r>
            <a:r>
              <a:rPr lang="it-IT" dirty="0"/>
              <a:t> degli impulsi e della condotta</a:t>
            </a:r>
          </a:p>
        </p:txBody>
      </p:sp>
    </p:spTree>
    <p:extLst>
      <p:ext uri="{BB962C8B-B14F-4D97-AF65-F5344CB8AC3E}">
        <p14:creationId xmlns:p14="http://schemas.microsoft.com/office/powerpoint/2010/main" val="1230970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dirty="0"/>
              <a:t>Il disturbo da deficit di attenzione/iperattività è collocato tra i disturbi dello sviluppo neurologico. Si può comunque presentare in </a:t>
            </a:r>
            <a:r>
              <a:rPr lang="it-IT" dirty="0" err="1"/>
              <a:t>comorbilità</a:t>
            </a:r>
            <a:r>
              <a:rPr lang="it-IT" dirty="0"/>
              <a:t> con questi disturbi.</a:t>
            </a:r>
          </a:p>
          <a:p>
            <a:r>
              <a:rPr lang="it-IT" dirty="0"/>
              <a:t>Sono state proposte molte </a:t>
            </a:r>
            <a:r>
              <a:rPr lang="it-IT" dirty="0" err="1"/>
              <a:t>sottospecificazioni</a:t>
            </a:r>
            <a:r>
              <a:rPr lang="it-IT" dirty="0"/>
              <a:t> per meglio definire questi disturbi.</a:t>
            </a:r>
          </a:p>
          <a:p>
            <a:endParaRPr lang="it-IT" dirty="0"/>
          </a:p>
        </p:txBody>
      </p:sp>
      <p:sp>
        <p:nvSpPr>
          <p:cNvPr id="3" name="Titolo 2"/>
          <p:cNvSpPr>
            <a:spLocks noGrp="1"/>
          </p:cNvSpPr>
          <p:nvPr>
            <p:ph type="title"/>
          </p:nvPr>
        </p:nvSpPr>
        <p:spPr/>
        <p:txBody>
          <a:bodyPr/>
          <a:lstStyle/>
          <a:p>
            <a:endParaRPr lang="it-IT"/>
          </a:p>
        </p:txBody>
      </p:sp>
    </p:spTree>
    <p:extLst>
      <p:ext uri="{BB962C8B-B14F-4D97-AF65-F5344CB8AC3E}">
        <p14:creationId xmlns:p14="http://schemas.microsoft.com/office/powerpoint/2010/main" val="4592651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olo 1"/>
          <p:cNvSpPr>
            <a:spLocks noGrp="1"/>
          </p:cNvSpPr>
          <p:nvPr>
            <p:ph type="title"/>
          </p:nvPr>
        </p:nvSpPr>
        <p:spPr/>
        <p:txBody>
          <a:bodyPr/>
          <a:lstStyle/>
          <a:p>
            <a:pPr eaLnBrk="1" hangingPunct="1"/>
            <a:r>
              <a:rPr lang="it-IT" altLang="it-IT"/>
              <a:t>DISTURBI DI DIPENDENZA</a:t>
            </a:r>
          </a:p>
        </p:txBody>
      </p:sp>
      <p:sp>
        <p:nvSpPr>
          <p:cNvPr id="28675" name="Segnaposto contenuto 2"/>
          <p:cNvSpPr>
            <a:spLocks noGrp="1"/>
          </p:cNvSpPr>
          <p:nvPr>
            <p:ph idx="1"/>
          </p:nvPr>
        </p:nvSpPr>
        <p:spPr/>
        <p:txBody>
          <a:bodyPr/>
          <a:lstStyle/>
          <a:p>
            <a:pPr eaLnBrk="1" hangingPunct="1">
              <a:lnSpc>
                <a:spcPct val="90000"/>
              </a:lnSpc>
            </a:pPr>
            <a:r>
              <a:rPr lang="it-IT" altLang="it-IT"/>
              <a:t>Dipendenza da sostanze. Viene proposta la eliminazione delle categorie dell’abuso e della dipendenza da sostanze rimpiazzandola con la nuova categoria “disturbi di dipendenza e correlati”. Viene meglio evidenziato il comportamento di craving e ricerca compulsiva di sostanze, differenziandole dalle normali risposte di tolleranza e di astinenza che qualche paziente prova anche nell’uso di normali trattamenti psicofarmacologici.</a:t>
            </a:r>
          </a:p>
          <a:p>
            <a:pPr eaLnBrk="1" hangingPunct="1">
              <a:lnSpc>
                <a:spcPct val="90000"/>
              </a:lnSpc>
            </a:pPr>
            <a:endParaRPr lang="it-IT" altLang="it-IT"/>
          </a:p>
        </p:txBody>
      </p:sp>
    </p:spTree>
    <p:extLst>
      <p:ext uri="{BB962C8B-B14F-4D97-AF65-F5344CB8AC3E}">
        <p14:creationId xmlns:p14="http://schemas.microsoft.com/office/powerpoint/2010/main" val="7240961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olo 1"/>
          <p:cNvSpPr>
            <a:spLocks noGrp="1"/>
          </p:cNvSpPr>
          <p:nvPr>
            <p:ph type="title"/>
          </p:nvPr>
        </p:nvSpPr>
        <p:spPr/>
        <p:txBody>
          <a:bodyPr/>
          <a:lstStyle/>
          <a:p>
            <a:pPr eaLnBrk="1" hangingPunct="1"/>
            <a:r>
              <a:rPr lang="it-IT" altLang="it-IT"/>
              <a:t>Dipendenze comportamentali</a:t>
            </a:r>
          </a:p>
        </p:txBody>
      </p:sp>
      <p:sp>
        <p:nvSpPr>
          <p:cNvPr id="29699" name="Segnaposto contenuto 2"/>
          <p:cNvSpPr>
            <a:spLocks noGrp="1"/>
          </p:cNvSpPr>
          <p:nvPr>
            <p:ph idx="1"/>
          </p:nvPr>
        </p:nvSpPr>
        <p:spPr/>
        <p:txBody>
          <a:bodyPr/>
          <a:lstStyle/>
          <a:p>
            <a:pPr eaLnBrk="1" hangingPunct="1">
              <a:lnSpc>
                <a:spcPct val="80000"/>
              </a:lnSpc>
            </a:pPr>
            <a:r>
              <a:rPr lang="it-IT" altLang="it-IT" sz="3000" dirty="0"/>
              <a:t>Viene proposta la formulazione di dipendenze comportamentali che include per ora solamente il gioco di azzardo patologico (precedentemente nella categoria di disturbi da </a:t>
            </a:r>
            <a:r>
              <a:rPr lang="it-IT" altLang="it-IT" sz="3000" dirty="0" err="1"/>
              <a:t>discontrollo</a:t>
            </a:r>
            <a:r>
              <a:rPr lang="it-IT" altLang="it-IT" sz="3000" dirty="0"/>
              <a:t> degli impulsi).</a:t>
            </a:r>
          </a:p>
          <a:p>
            <a:pPr eaLnBrk="1" hangingPunct="1">
              <a:lnSpc>
                <a:spcPct val="80000"/>
              </a:lnSpc>
            </a:pPr>
            <a:r>
              <a:rPr lang="it-IT" altLang="it-IT" sz="3000" dirty="0"/>
              <a:t>È stata proposta la diagnosi di Internet </a:t>
            </a:r>
            <a:r>
              <a:rPr lang="it-IT" altLang="it-IT" sz="3000" dirty="0" err="1"/>
              <a:t>addiction</a:t>
            </a:r>
            <a:r>
              <a:rPr lang="it-IT" altLang="it-IT" sz="3000" dirty="0"/>
              <a:t> </a:t>
            </a:r>
            <a:r>
              <a:rPr lang="it-IT" altLang="it-IT" sz="3000" dirty="0" err="1"/>
              <a:t>disorder</a:t>
            </a:r>
            <a:r>
              <a:rPr lang="it-IT" altLang="it-IT" sz="3000" dirty="0"/>
              <a:t>. Per ora non sarà inclusa tra le dipendenze comportamentali, sarà collocato nella appendice di patologie che richiedono ulteriori approfondimenti. </a:t>
            </a:r>
            <a:r>
              <a:rPr lang="it-IT" altLang="it-IT" sz="3000"/>
              <a:t>Si </a:t>
            </a:r>
            <a:r>
              <a:rPr lang="it-IT" altLang="it-IT" sz="3000" dirty="0"/>
              <a:t>tratta infatti di una categoria ancora assai poco definita.</a:t>
            </a:r>
          </a:p>
          <a:p>
            <a:pPr eaLnBrk="1" hangingPunct="1">
              <a:lnSpc>
                <a:spcPct val="80000"/>
              </a:lnSpc>
            </a:pPr>
            <a:endParaRPr lang="it-IT" altLang="it-IT" sz="3000" dirty="0"/>
          </a:p>
          <a:p>
            <a:pPr eaLnBrk="1" hangingPunct="1">
              <a:lnSpc>
                <a:spcPct val="80000"/>
              </a:lnSpc>
            </a:pPr>
            <a:endParaRPr lang="it-IT" altLang="it-IT" sz="3000" dirty="0"/>
          </a:p>
          <a:p>
            <a:pPr eaLnBrk="1" hangingPunct="1">
              <a:lnSpc>
                <a:spcPct val="80000"/>
              </a:lnSpc>
            </a:pPr>
            <a:endParaRPr lang="it-IT" altLang="it-IT" sz="3000" dirty="0"/>
          </a:p>
        </p:txBody>
      </p:sp>
    </p:spTree>
    <p:extLst>
      <p:ext uri="{BB962C8B-B14F-4D97-AF65-F5344CB8AC3E}">
        <p14:creationId xmlns:p14="http://schemas.microsoft.com/office/powerpoint/2010/main" val="28601174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dirty="0"/>
              <a:t>Tra le dipendenze sono inclusi riferimenti alla astinenza da caffeina e da cannabis.</a:t>
            </a:r>
          </a:p>
          <a:p>
            <a:r>
              <a:rPr lang="it-IT" dirty="0"/>
              <a:t>Per meglio specificare le fasi della dipendenza troviamo riferimenti anche alla condizione della persona in terapia di mantenimento o in comunità</a:t>
            </a:r>
          </a:p>
        </p:txBody>
      </p:sp>
      <p:sp>
        <p:nvSpPr>
          <p:cNvPr id="3" name="Titolo 2"/>
          <p:cNvSpPr>
            <a:spLocks noGrp="1"/>
          </p:cNvSpPr>
          <p:nvPr>
            <p:ph type="title"/>
          </p:nvPr>
        </p:nvSpPr>
        <p:spPr/>
        <p:txBody>
          <a:bodyPr/>
          <a:lstStyle/>
          <a:p>
            <a:endParaRPr lang="it-IT"/>
          </a:p>
        </p:txBody>
      </p:sp>
    </p:spTree>
    <p:extLst>
      <p:ext uri="{BB962C8B-B14F-4D97-AF65-F5344CB8AC3E}">
        <p14:creationId xmlns:p14="http://schemas.microsoft.com/office/powerpoint/2010/main" val="2513141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title"/>
          </p:nvPr>
        </p:nvSpPr>
        <p:spPr/>
        <p:txBody>
          <a:bodyPr/>
          <a:lstStyle/>
          <a:p>
            <a:pPr eaLnBrk="1" hangingPunct="1"/>
            <a:r>
              <a:rPr lang="it-IT" altLang="it-IT"/>
              <a:t>DSM-5 (non DSM-V)</a:t>
            </a:r>
          </a:p>
        </p:txBody>
      </p:sp>
      <p:sp>
        <p:nvSpPr>
          <p:cNvPr id="4099" name="Segnaposto contenuto 2"/>
          <p:cNvSpPr>
            <a:spLocks noGrp="1"/>
          </p:cNvSpPr>
          <p:nvPr>
            <p:ph idx="1"/>
          </p:nvPr>
        </p:nvSpPr>
        <p:spPr/>
        <p:txBody>
          <a:bodyPr/>
          <a:lstStyle/>
          <a:p>
            <a:pPr eaLnBrk="1" hangingPunct="1">
              <a:lnSpc>
                <a:spcPct val="80000"/>
              </a:lnSpc>
              <a:buFont typeface="Arial" charset="0"/>
              <a:buNone/>
            </a:pPr>
            <a:r>
              <a:rPr lang="it-IT" altLang="it-IT" sz="3000"/>
              <a:t> </a:t>
            </a:r>
          </a:p>
          <a:p>
            <a:pPr eaLnBrk="1" hangingPunct="1">
              <a:lnSpc>
                <a:spcPct val="80000"/>
              </a:lnSpc>
            </a:pPr>
            <a:r>
              <a:rPr lang="it-IT" altLang="it-IT" sz="3000"/>
              <a:t>Innanzitutto una piccola notazione: contrariamente ai precedenti DSM che venivano contrassegnati con numeri romani (es DSM-IV). Il nuovo volume, si chiama DSM-5 (numero arabo). Ovvero DSM cinque</a:t>
            </a:r>
          </a:p>
        </p:txBody>
      </p:sp>
    </p:spTree>
    <p:extLst>
      <p:ext uri="{BB962C8B-B14F-4D97-AF65-F5344CB8AC3E}">
        <p14:creationId xmlns:p14="http://schemas.microsoft.com/office/powerpoint/2010/main" val="25457502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dirty="0"/>
              <a:t>Demenza e disturbo amnesico sono stati unificati nei disturbi </a:t>
            </a:r>
            <a:r>
              <a:rPr lang="it-IT" dirty="0" err="1"/>
              <a:t>neurocognitivi</a:t>
            </a:r>
            <a:endParaRPr lang="it-IT" dirty="0"/>
          </a:p>
          <a:p>
            <a:r>
              <a:rPr lang="it-IT" dirty="0"/>
              <a:t>Si riconosce la presenza di disturbi </a:t>
            </a:r>
            <a:r>
              <a:rPr lang="it-IT" dirty="0" err="1"/>
              <a:t>neurocognitivi</a:t>
            </a:r>
            <a:r>
              <a:rPr lang="it-IT" dirty="0"/>
              <a:t> lievi</a:t>
            </a:r>
          </a:p>
          <a:p>
            <a:r>
              <a:rPr lang="it-IT" dirty="0"/>
              <a:t>Nella diagnosi viene fatto riferimento anche a sottotipi basati sulle cause del disturbo (frontotemporale, corpi di </a:t>
            </a:r>
            <a:r>
              <a:rPr lang="it-IT" dirty="0" err="1"/>
              <a:t>Lewy</a:t>
            </a:r>
            <a:r>
              <a:rPr lang="it-IT" dirty="0"/>
              <a:t>. Postraumatica </a:t>
            </a:r>
            <a:r>
              <a:rPr lang="it-IT" dirty="0" err="1"/>
              <a:t>ecc</a:t>
            </a:r>
            <a:r>
              <a:rPr lang="it-IT" dirty="0"/>
              <a:t>).</a:t>
            </a:r>
          </a:p>
        </p:txBody>
      </p:sp>
      <p:sp>
        <p:nvSpPr>
          <p:cNvPr id="3" name="Titolo 2"/>
          <p:cNvSpPr>
            <a:spLocks noGrp="1"/>
          </p:cNvSpPr>
          <p:nvPr>
            <p:ph type="title"/>
          </p:nvPr>
        </p:nvSpPr>
        <p:spPr/>
        <p:txBody>
          <a:bodyPr/>
          <a:lstStyle/>
          <a:p>
            <a:r>
              <a:rPr lang="it-IT" dirty="0"/>
              <a:t>Disturbi </a:t>
            </a:r>
            <a:r>
              <a:rPr lang="it-IT" dirty="0" err="1"/>
              <a:t>neurocognitivi</a:t>
            </a:r>
            <a:endParaRPr lang="it-IT" dirty="0"/>
          </a:p>
        </p:txBody>
      </p:sp>
    </p:spTree>
    <p:extLst>
      <p:ext uri="{BB962C8B-B14F-4D97-AF65-F5344CB8AC3E}">
        <p14:creationId xmlns:p14="http://schemas.microsoft.com/office/powerpoint/2010/main" val="21780863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r>
              <a:rPr lang="it-IT" dirty="0"/>
              <a:t>Rimangono quelle previste dal DSMIV a si aggiunge il sottotipo in ambiente controllato (es ospedale, prigione </a:t>
            </a:r>
            <a:r>
              <a:rPr lang="it-IT" dirty="0" err="1"/>
              <a:t>ecc</a:t>
            </a:r>
            <a:r>
              <a:rPr lang="it-IT" dirty="0"/>
              <a:t>) ed in remissione.</a:t>
            </a:r>
          </a:p>
          <a:p>
            <a:r>
              <a:rPr lang="it-IT" dirty="0"/>
              <a:t>Si distinguono le parafilie dai disturbi </a:t>
            </a:r>
            <a:r>
              <a:rPr lang="it-IT" dirty="0" err="1"/>
              <a:t>parafilici</a:t>
            </a:r>
            <a:r>
              <a:rPr lang="it-IT" dirty="0"/>
              <a:t>. Questi disturbi sono parafilie che causano problemi, disagio o espongono a rischio la persona o i partner. La parafilia è un aspetto necessario ma non sufficiente per definire un disturbo da parafilia.</a:t>
            </a:r>
          </a:p>
        </p:txBody>
      </p:sp>
      <p:sp>
        <p:nvSpPr>
          <p:cNvPr id="3" name="Titolo 2"/>
          <p:cNvSpPr>
            <a:spLocks noGrp="1"/>
          </p:cNvSpPr>
          <p:nvPr>
            <p:ph type="title"/>
          </p:nvPr>
        </p:nvSpPr>
        <p:spPr/>
        <p:txBody>
          <a:bodyPr/>
          <a:lstStyle/>
          <a:p>
            <a:r>
              <a:rPr lang="it-IT" dirty="0"/>
              <a:t>Parafilie</a:t>
            </a:r>
          </a:p>
        </p:txBody>
      </p:sp>
    </p:spTree>
    <p:extLst>
      <p:ext uri="{BB962C8B-B14F-4D97-AF65-F5344CB8AC3E}">
        <p14:creationId xmlns:p14="http://schemas.microsoft.com/office/powerpoint/2010/main" val="21678423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dirty="0"/>
              <a:t>Coesistono nel manuale 2 diversi sistemi classificatori, quello classico e d uno innovativo. Data la importanza dell’argomento ad esso sarà dedicato ampio spazio.</a:t>
            </a:r>
          </a:p>
        </p:txBody>
      </p:sp>
      <p:sp>
        <p:nvSpPr>
          <p:cNvPr id="3" name="Titolo 2"/>
          <p:cNvSpPr>
            <a:spLocks noGrp="1"/>
          </p:cNvSpPr>
          <p:nvPr>
            <p:ph type="title"/>
          </p:nvPr>
        </p:nvSpPr>
        <p:spPr/>
        <p:txBody>
          <a:bodyPr/>
          <a:lstStyle/>
          <a:p>
            <a:r>
              <a:rPr lang="it-IT" dirty="0"/>
              <a:t>Disturbi di personalità</a:t>
            </a:r>
          </a:p>
        </p:txBody>
      </p:sp>
    </p:spTree>
    <p:extLst>
      <p:ext uri="{BB962C8B-B14F-4D97-AF65-F5344CB8AC3E}">
        <p14:creationId xmlns:p14="http://schemas.microsoft.com/office/powerpoint/2010/main" val="18437135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DEFINIZIONE DSM-IV-TR</a:t>
            </a:r>
          </a:p>
        </p:txBody>
      </p:sp>
      <p:sp>
        <p:nvSpPr>
          <p:cNvPr id="3" name="Segnaposto contenuto 2"/>
          <p:cNvSpPr>
            <a:spLocks noGrp="1"/>
          </p:cNvSpPr>
          <p:nvPr>
            <p:ph idx="1"/>
          </p:nvPr>
        </p:nvSpPr>
        <p:spPr/>
        <p:txBody>
          <a:bodyPr/>
          <a:lstStyle/>
          <a:p>
            <a:r>
              <a:rPr lang="it-IT" dirty="0"/>
              <a:t> Un Disturbo di Personalità rappresenta un modello di esperienza interiore e di comportamento che devia marcatamente rispetto alle aspettative della cultura dell’individuo, è pervasivo e inflessibile, esordisce nell’adolescenza o nella prima età adulta, è stabile nel tempo, e determina disagio o menomazione.  </a:t>
            </a:r>
          </a:p>
        </p:txBody>
      </p:sp>
    </p:spTree>
    <p:extLst>
      <p:ext uri="{BB962C8B-B14F-4D97-AF65-F5344CB8AC3E}">
        <p14:creationId xmlns:p14="http://schemas.microsoft.com/office/powerpoint/2010/main" val="42243718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 strani o eccentrici</a:t>
            </a:r>
            <a:br>
              <a:rPr lang="it-IT" dirty="0"/>
            </a:br>
            <a:endParaRPr lang="it-IT" dirty="0"/>
          </a:p>
        </p:txBody>
      </p:sp>
      <p:sp>
        <p:nvSpPr>
          <p:cNvPr id="3" name="Segnaposto contenuto 2"/>
          <p:cNvSpPr>
            <a:spLocks noGrp="1"/>
          </p:cNvSpPr>
          <p:nvPr>
            <p:ph idx="1"/>
          </p:nvPr>
        </p:nvSpPr>
        <p:spPr/>
        <p:txBody>
          <a:bodyPr>
            <a:normAutofit fontScale="92500" lnSpcReduction="20000"/>
          </a:bodyPr>
          <a:lstStyle/>
          <a:p>
            <a:r>
              <a:rPr lang="it-IT" dirty="0"/>
              <a:t>Il </a:t>
            </a:r>
            <a:r>
              <a:rPr lang="it-IT" b="1" dirty="0"/>
              <a:t>Disturbo Paranoide di Personalità</a:t>
            </a:r>
            <a:r>
              <a:rPr lang="it-IT" dirty="0"/>
              <a:t> è un quadro caratterizzato da sfiducia e sospettosità, per cui le motivazioni degli altri vengono interpretate come malevole 0,5-2%.</a:t>
            </a:r>
          </a:p>
          <a:p>
            <a:r>
              <a:rPr lang="it-IT" b="1" dirty="0"/>
              <a:t>Il Disturbo Schizoide di Personalità </a:t>
            </a:r>
            <a:r>
              <a:rPr lang="it-IT" dirty="0"/>
              <a:t>è un quadro caratterizzato da distacco dalle relazioni sociali e da una gamma ristretta di espressività emotiva.</a:t>
            </a:r>
          </a:p>
          <a:p>
            <a:r>
              <a:rPr lang="it-IT" b="1" dirty="0"/>
              <a:t>Il Disturbo </a:t>
            </a:r>
            <a:r>
              <a:rPr lang="it-IT" b="1" dirty="0" err="1"/>
              <a:t>Schizotipico</a:t>
            </a:r>
            <a:r>
              <a:rPr lang="it-IT" b="1" dirty="0"/>
              <a:t> di Personalità</a:t>
            </a:r>
            <a:r>
              <a:rPr lang="it-IT" dirty="0"/>
              <a:t> è un quadro caratterizzato da distorsioni cognitive o percettive, ed eccentricità nel comportamento. 3%</a:t>
            </a:r>
          </a:p>
          <a:p>
            <a:endParaRPr lang="it-IT" dirty="0"/>
          </a:p>
        </p:txBody>
      </p:sp>
    </p:spTree>
    <p:extLst>
      <p:ext uri="{BB962C8B-B14F-4D97-AF65-F5344CB8AC3E}">
        <p14:creationId xmlns:p14="http://schemas.microsoft.com/office/powerpoint/2010/main" val="489074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amplificativi, emotivi o imprevedibili </a:t>
            </a:r>
          </a:p>
        </p:txBody>
      </p:sp>
      <p:sp>
        <p:nvSpPr>
          <p:cNvPr id="3" name="Segnaposto contenuto 2"/>
          <p:cNvSpPr>
            <a:spLocks noGrp="1"/>
          </p:cNvSpPr>
          <p:nvPr>
            <p:ph idx="1"/>
          </p:nvPr>
        </p:nvSpPr>
        <p:spPr/>
        <p:txBody>
          <a:bodyPr>
            <a:normAutofit fontScale="77500" lnSpcReduction="20000"/>
          </a:bodyPr>
          <a:lstStyle/>
          <a:p>
            <a:r>
              <a:rPr lang="it-IT" dirty="0"/>
              <a:t>Il </a:t>
            </a:r>
            <a:r>
              <a:rPr lang="it-IT" b="1" dirty="0"/>
              <a:t>Disturbo Antisociale di Personalità</a:t>
            </a:r>
            <a:r>
              <a:rPr lang="it-IT" dirty="0"/>
              <a:t> è un quadro caratterizzato da inosservanza e violazione dei diritti degli altri 3% nei maschi 1% nelle femmine.</a:t>
            </a:r>
          </a:p>
          <a:p>
            <a:r>
              <a:rPr lang="it-IT" dirty="0"/>
              <a:t>Il </a:t>
            </a:r>
            <a:r>
              <a:rPr lang="it-IT" b="1" dirty="0"/>
              <a:t>Disturbo Borderline di Personalità</a:t>
            </a:r>
            <a:r>
              <a:rPr lang="it-IT" dirty="0"/>
              <a:t> è un quadro caratterizzato da instabilità delle relazioni interpersonali, dell’immagine di sé e degli affetti, e da marcata impulsività 2% 4 volte più femmine che maschi.</a:t>
            </a:r>
          </a:p>
          <a:p>
            <a:r>
              <a:rPr lang="it-IT" dirty="0"/>
              <a:t>Il </a:t>
            </a:r>
            <a:r>
              <a:rPr lang="it-IT" b="1" dirty="0"/>
              <a:t>Disturbo Istrionico di Personalità</a:t>
            </a:r>
            <a:r>
              <a:rPr lang="it-IT" dirty="0"/>
              <a:t> è un quadro caratterizzato da emotività eccessiva e da ricerca di attenzione 2-3%.</a:t>
            </a:r>
          </a:p>
          <a:p>
            <a:r>
              <a:rPr lang="it-IT" dirty="0"/>
              <a:t>Il </a:t>
            </a:r>
            <a:r>
              <a:rPr lang="it-IT" b="1" dirty="0"/>
              <a:t>Disturbo Narcisistico di Personalità</a:t>
            </a:r>
            <a:r>
              <a:rPr lang="it-IT" dirty="0"/>
              <a:t> è un quadro caratterizzato da grandiosità, necessità di ammirazione, e mancanza di empatia. 1% molto di più tra i pazienti</a:t>
            </a:r>
          </a:p>
          <a:p>
            <a:endParaRPr lang="it-IT" dirty="0"/>
          </a:p>
        </p:txBody>
      </p:sp>
    </p:spTree>
    <p:extLst>
      <p:ext uri="{BB962C8B-B14F-4D97-AF65-F5344CB8AC3E}">
        <p14:creationId xmlns:p14="http://schemas.microsoft.com/office/powerpoint/2010/main" val="14469135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ansiosi o paurosi.</a:t>
            </a:r>
          </a:p>
        </p:txBody>
      </p:sp>
      <p:sp>
        <p:nvSpPr>
          <p:cNvPr id="3" name="Segnaposto contenuto 2"/>
          <p:cNvSpPr>
            <a:spLocks noGrp="1"/>
          </p:cNvSpPr>
          <p:nvPr>
            <p:ph idx="1"/>
          </p:nvPr>
        </p:nvSpPr>
        <p:spPr/>
        <p:txBody>
          <a:bodyPr>
            <a:normAutofit fontScale="85000" lnSpcReduction="10000"/>
          </a:bodyPr>
          <a:lstStyle/>
          <a:p>
            <a:pPr>
              <a:buNone/>
            </a:pPr>
            <a:endParaRPr lang="it-IT" dirty="0"/>
          </a:p>
          <a:p>
            <a:r>
              <a:rPr lang="it-IT" dirty="0"/>
              <a:t>Il </a:t>
            </a:r>
            <a:r>
              <a:rPr lang="it-IT" b="1" dirty="0"/>
              <a:t>Disturbo Evitante di Personalità</a:t>
            </a:r>
            <a:r>
              <a:rPr lang="it-IT" dirty="0"/>
              <a:t> è un quadro caratterizzato da inibizione, sentimenti di inadeguatezza, e ipersensibilità ai giudizi negativi.1%</a:t>
            </a:r>
          </a:p>
          <a:p>
            <a:r>
              <a:rPr lang="it-IT" dirty="0"/>
              <a:t>Il </a:t>
            </a:r>
            <a:r>
              <a:rPr lang="it-IT" b="1" dirty="0"/>
              <a:t>Disturbo Dipendente di Personalità</a:t>
            </a:r>
            <a:r>
              <a:rPr lang="it-IT" dirty="0"/>
              <a:t> è un quadro caratterizzato da comportamento sottomesso e adesivo legato ad un eccessivo bisogno di essere accuditi. Molto frequente</a:t>
            </a:r>
          </a:p>
          <a:p>
            <a:r>
              <a:rPr lang="it-IT" dirty="0"/>
              <a:t>Il </a:t>
            </a:r>
            <a:r>
              <a:rPr lang="it-IT" b="1" dirty="0"/>
              <a:t>Disturbo </a:t>
            </a:r>
            <a:r>
              <a:rPr lang="it-IT" b="1" dirty="0" err="1"/>
              <a:t>Ossessivo-Compulsivo</a:t>
            </a:r>
            <a:r>
              <a:rPr lang="it-IT" b="1" dirty="0"/>
              <a:t> di Personalità</a:t>
            </a:r>
            <a:r>
              <a:rPr lang="it-IT" dirty="0"/>
              <a:t> è un quadro caratterizzato da preoccupazione per l’ordine, perfezionismo ed esigenze di controllo. 1-3%</a:t>
            </a:r>
          </a:p>
          <a:p>
            <a:endParaRPr lang="it-IT" dirty="0"/>
          </a:p>
        </p:txBody>
      </p:sp>
    </p:spTree>
    <p:extLst>
      <p:ext uri="{BB962C8B-B14F-4D97-AF65-F5344CB8AC3E}">
        <p14:creationId xmlns:p14="http://schemas.microsoft.com/office/powerpoint/2010/main" val="22034156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a:bodyPr>
          <a:lstStyle/>
          <a:p>
            <a:r>
              <a:rPr lang="it-IT" sz="4800" b="1" dirty="0"/>
              <a:t>I pazienti frequentemente presentano una concomitanza di Disturbi di Personalità </a:t>
            </a:r>
            <a:r>
              <a:rPr lang="it-IT" sz="4800" b="1"/>
              <a:t>appartenenti anche a </a:t>
            </a:r>
            <a:r>
              <a:rPr lang="it-IT" sz="4800" b="1" dirty="0"/>
              <a:t>gruppi diversi.</a:t>
            </a:r>
            <a:endParaRPr lang="it-IT" sz="4800" dirty="0"/>
          </a:p>
          <a:p>
            <a:endParaRPr lang="it-IT" sz="4800" dirty="0"/>
          </a:p>
        </p:txBody>
      </p:sp>
    </p:spTree>
    <p:extLst>
      <p:ext uri="{BB962C8B-B14F-4D97-AF65-F5344CB8AC3E}">
        <p14:creationId xmlns:p14="http://schemas.microsoft.com/office/powerpoint/2010/main" val="7775577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r>
              <a:rPr lang="it-IT" sz="2000" dirty="0"/>
              <a:t>La caratteristica essenziale di un Disturbo di Personalità è un modello costante di esperienza interiore e di comportamento che devia marcatamente rispetto alle aspettative della cultura dell’individuo, e si manifesta in almeno due delle seguenti aree: </a:t>
            </a:r>
            <a:r>
              <a:rPr lang="it-IT" sz="2000" dirty="0" err="1"/>
              <a:t>cognitività</a:t>
            </a:r>
            <a:r>
              <a:rPr lang="it-IT" sz="2000" dirty="0"/>
              <a:t>, affettività, funzionamento interpersonale o controllo degli impulsi (Criterio A). Questo modello costante risulta inflessibile e pervasivo in un ampio spettro di contesti personali e sociali (Criterio B), e determina disagio clinicamente significativo o compromissione del funzionamento sociale, lavorativo o di altre aree importanti (Criterio C). Il quadro è stabile e di lunga durata, e l’esordio si può far risalire almeno all’adolescenza o alla prima età adulta (Criterio D). Il quadro non risulta meglio giustificato come manifestazione o conseguenza di un altro disturbo mentale (Criterio E), e non è dovuto agli effetti fisiologici diretti di una sostanza (per es., una droga di abuso, un farmaco, l’esposizione ad una tossina) o di una condizione medica generale (per es., un trauma cranico) (Criterio F). </a:t>
            </a:r>
            <a:endParaRPr lang="it-IT" dirty="0"/>
          </a:p>
        </p:txBody>
      </p:sp>
      <p:sp>
        <p:nvSpPr>
          <p:cNvPr id="3" name="Titolo 2"/>
          <p:cNvSpPr>
            <a:spLocks noGrp="1"/>
          </p:cNvSpPr>
          <p:nvPr>
            <p:ph type="title"/>
          </p:nvPr>
        </p:nvSpPr>
        <p:spPr/>
        <p:txBody>
          <a:bodyPr/>
          <a:lstStyle/>
          <a:p>
            <a:endParaRPr lang="it-IT"/>
          </a:p>
        </p:txBody>
      </p:sp>
    </p:spTree>
    <p:extLst>
      <p:ext uri="{BB962C8B-B14F-4D97-AF65-F5344CB8AC3E}">
        <p14:creationId xmlns:p14="http://schemas.microsoft.com/office/powerpoint/2010/main" val="21737481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sz="2000" dirty="0"/>
              <a:t>Vengono anche forniti criteri diagnostici specifici per ognuno dei Disturbi di Personalità inclusi in questa sezione. Gli item dei set di criteri per ognuno degli specifici Disturbi di Personalità vengono elencati in ordine di importanza diagnostica decrescente, misurata in base ai dati corrispondenti sull’efficienza diagnostica (quando disponibili).</a:t>
            </a:r>
          </a:p>
          <a:p>
            <a:endParaRPr lang="it-IT" dirty="0"/>
          </a:p>
          <a:p>
            <a:endParaRPr lang="it-IT" dirty="0"/>
          </a:p>
        </p:txBody>
      </p:sp>
      <p:sp>
        <p:nvSpPr>
          <p:cNvPr id="3" name="Titolo 2"/>
          <p:cNvSpPr>
            <a:spLocks noGrp="1"/>
          </p:cNvSpPr>
          <p:nvPr>
            <p:ph type="title"/>
          </p:nvPr>
        </p:nvSpPr>
        <p:spPr/>
        <p:txBody>
          <a:bodyPr/>
          <a:lstStyle/>
          <a:p>
            <a:endParaRPr lang="it-IT"/>
          </a:p>
        </p:txBody>
      </p:sp>
    </p:spTree>
    <p:extLst>
      <p:ext uri="{BB962C8B-B14F-4D97-AF65-F5344CB8AC3E}">
        <p14:creationId xmlns:p14="http://schemas.microsoft.com/office/powerpoint/2010/main" val="685770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olo 1"/>
          <p:cNvSpPr>
            <a:spLocks noGrp="1"/>
          </p:cNvSpPr>
          <p:nvPr>
            <p:ph type="title"/>
          </p:nvPr>
        </p:nvSpPr>
        <p:spPr/>
        <p:txBody>
          <a:bodyPr/>
          <a:lstStyle/>
          <a:p>
            <a:pPr eaLnBrk="1" hangingPunct="1"/>
            <a:endParaRPr lang="it-IT" altLang="it-IT"/>
          </a:p>
        </p:txBody>
      </p:sp>
      <p:sp>
        <p:nvSpPr>
          <p:cNvPr id="5123" name="Segnaposto contenuto 2"/>
          <p:cNvSpPr>
            <a:spLocks noGrp="1"/>
          </p:cNvSpPr>
          <p:nvPr>
            <p:ph idx="1"/>
          </p:nvPr>
        </p:nvSpPr>
        <p:spPr/>
        <p:txBody>
          <a:bodyPr/>
          <a:lstStyle/>
          <a:p>
            <a:pPr eaLnBrk="1" hangingPunct="1"/>
            <a:r>
              <a:rPr lang="it-IT" altLang="it-IT" dirty="0"/>
              <a:t>I lavori per la preparazione del DSM-5 sono iniziati subito dopo il completamento  del DSM-IV.   </a:t>
            </a:r>
          </a:p>
          <a:p>
            <a:pPr eaLnBrk="1" hangingPunct="1"/>
            <a:r>
              <a:rPr lang="it-IT" altLang="it-IT" dirty="0"/>
              <a:t>Ci sono voluti più di quindici anni per passare dal DSM-IV al 5, tra i due è uscita la versione rivista del DSM-IV-TR</a:t>
            </a:r>
          </a:p>
        </p:txBody>
      </p:sp>
    </p:spTree>
    <p:extLst>
      <p:ext uri="{BB962C8B-B14F-4D97-AF65-F5344CB8AC3E}">
        <p14:creationId xmlns:p14="http://schemas.microsoft.com/office/powerpoint/2010/main" val="20324362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r>
              <a:rPr lang="it-IT" sz="2000" dirty="0"/>
              <a:t>La diagnosi di Disturbo di Personalità richiede una valutazione del modello di funzionamento a lungo termine dell’individuo e le particolari caratteristiche di personalità devono essere evidenti fin dalla prima età adulta. I tratti di personalità che definiscono questi disturbi devono anche essere distinti da caratteristiche che emergono in risposta ad eventi stressanti situazionali specifici o stati mentali più transitori (per es., Disturbi dell’Umore o d’Ansia, Intossicazione da Sostanze). Il clinico dovrebbe valutare la stabilità dei tratti di personalità nel tempo e in diverse situazioni. Sebbene sia talvolta sufficiente per fare diagnosi un singolo colloquio con la persona, spesso è necessario condurre più di un’intervista e distribuirle nel tempo. La valutazione può anche essere complicata dal fatto che le caratteristiche che definiscono un Disturbo di Personalità possono non essere considerate problematiche da parte dell’individuo (cioè, i tratti sono spesso </a:t>
            </a:r>
            <a:r>
              <a:rPr lang="it-IT" sz="2000" dirty="0" err="1"/>
              <a:t>egosintonici</a:t>
            </a:r>
            <a:r>
              <a:rPr lang="it-IT" sz="2000" dirty="0"/>
              <a:t>). Può essere utile, per ovviare a questa difficoltà, raccogliere notizie supplementari da altre fonti.</a:t>
            </a:r>
          </a:p>
          <a:p>
            <a:endParaRPr lang="it-IT" dirty="0"/>
          </a:p>
        </p:txBody>
      </p:sp>
      <p:sp>
        <p:nvSpPr>
          <p:cNvPr id="3" name="Titolo 2"/>
          <p:cNvSpPr>
            <a:spLocks noGrp="1"/>
          </p:cNvSpPr>
          <p:nvPr>
            <p:ph type="title"/>
          </p:nvPr>
        </p:nvSpPr>
        <p:spPr/>
        <p:txBody>
          <a:bodyPr/>
          <a:lstStyle/>
          <a:p>
            <a:endParaRPr lang="it-IT"/>
          </a:p>
        </p:txBody>
      </p:sp>
    </p:spTree>
    <p:extLst>
      <p:ext uri="{BB962C8B-B14F-4D97-AF65-F5344CB8AC3E}">
        <p14:creationId xmlns:p14="http://schemas.microsoft.com/office/powerpoint/2010/main" val="122093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dirty="0"/>
              <a:t>Nelle prossime pagine verranno illustrati i criteri diagnostici DSM-IV-TR per i disturbi di personalità riconosciuti dal DSM-5. chi vuole così potrà fare un confronto tra i criteri attualmente utilizzati (e che conserveranno anche nei prossimi anni la loro validità ed i disturbi analizzati secondo il modello alternativo proposto in appendice dal DSM-5</a:t>
            </a:r>
          </a:p>
        </p:txBody>
      </p:sp>
      <p:sp>
        <p:nvSpPr>
          <p:cNvPr id="3" name="Titolo 2"/>
          <p:cNvSpPr>
            <a:spLocks noGrp="1"/>
          </p:cNvSpPr>
          <p:nvPr>
            <p:ph type="title"/>
          </p:nvPr>
        </p:nvSpPr>
        <p:spPr/>
        <p:txBody>
          <a:bodyPr/>
          <a:lstStyle/>
          <a:p>
            <a:endParaRPr lang="it-IT"/>
          </a:p>
        </p:txBody>
      </p:sp>
    </p:spTree>
    <p:extLst>
      <p:ext uri="{BB962C8B-B14F-4D97-AF65-F5344CB8AC3E}">
        <p14:creationId xmlns:p14="http://schemas.microsoft.com/office/powerpoint/2010/main" val="10635926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endParaRPr lang="it-IT"/>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1857375"/>
            <a:ext cx="7632848" cy="426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2568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endParaRPr lang="it-IT"/>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99592" y="1908225"/>
            <a:ext cx="7704856" cy="416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76289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endParaRPr lang="it-IT"/>
          </a:p>
        </p:txBody>
      </p:sp>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1857375"/>
            <a:ext cx="7560839" cy="426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83134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endParaRPr lang="it-IT"/>
          </a:p>
        </p:txBody>
      </p:sp>
      <p:pic>
        <p:nvPicPr>
          <p:cNvPr id="614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1963095"/>
            <a:ext cx="7200800" cy="4057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70136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endParaRPr lang="it-IT"/>
          </a:p>
        </p:txBody>
      </p:sp>
      <p:pic>
        <p:nvPicPr>
          <p:cNvPr id="717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1844824"/>
            <a:ext cx="7560840"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82914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endParaRPr lang="it-IT"/>
          </a:p>
        </p:txBody>
      </p:sp>
      <p:pic>
        <p:nvPicPr>
          <p:cNvPr id="819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1857375"/>
            <a:ext cx="7632847" cy="426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6917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p:cNvSpPr>
          <p:nvPr>
            <p:ph type="title"/>
          </p:nvPr>
        </p:nvSpPr>
        <p:spPr/>
        <p:txBody>
          <a:bodyPr/>
          <a:lstStyle/>
          <a:p>
            <a:pPr eaLnBrk="1" hangingPunct="1"/>
            <a:r>
              <a:rPr lang="it-IT" altLang="it-IT">
                <a:latin typeface="Arial" charset="0"/>
                <a:ea typeface="ＭＳ Ｐゴシック" pitchFamily="34" charset="-128"/>
                <a:cs typeface="Arial" charset="0"/>
              </a:rPr>
              <a:t>DSM IV CRITICHE</a:t>
            </a:r>
          </a:p>
        </p:txBody>
      </p:sp>
      <p:sp>
        <p:nvSpPr>
          <p:cNvPr id="6147" name="Segnaposto contenuto 2"/>
          <p:cNvSpPr>
            <a:spLocks noGrp="1"/>
          </p:cNvSpPr>
          <p:nvPr>
            <p:ph idx="1"/>
          </p:nvPr>
        </p:nvSpPr>
        <p:spPr>
          <a:xfrm>
            <a:off x="251520" y="1916832"/>
            <a:ext cx="8686800" cy="5486400"/>
          </a:xfrm>
        </p:spPr>
        <p:txBody>
          <a:bodyPr/>
          <a:lstStyle/>
          <a:p>
            <a:pPr eaLnBrk="1" hangingPunct="1"/>
            <a:r>
              <a:rPr lang="it-IT" altLang="it-IT" sz="2800" dirty="0">
                <a:latin typeface="Arial" charset="0"/>
                <a:ea typeface="ＭＳ Ｐゴシック" pitchFamily="34" charset="-128"/>
                <a:cs typeface="Arial" charset="0"/>
              </a:rPr>
              <a:t>LE CATEGORIE patologiche descritte erano  ETEROGENEE </a:t>
            </a:r>
          </a:p>
          <a:p>
            <a:pPr eaLnBrk="1" hangingPunct="1"/>
            <a:r>
              <a:rPr lang="it-IT" altLang="it-IT" sz="2800" dirty="0">
                <a:latin typeface="Arial" charset="0"/>
                <a:ea typeface="ＭＳ Ｐゴシック" pitchFamily="34" charset="-128"/>
                <a:cs typeface="Arial" charset="0"/>
              </a:rPr>
              <a:t>ASSENZA DI VALIDATORI ESTERNI (mancavano riferimenti a dati oggettivi o strumentali su cui basare la diagnosi</a:t>
            </a:r>
          </a:p>
          <a:p>
            <a:pPr eaLnBrk="1" hangingPunct="1"/>
            <a:r>
              <a:rPr lang="it-IT" altLang="it-IT" sz="2800" dirty="0">
                <a:latin typeface="Arial" charset="0"/>
                <a:ea typeface="ＭＳ Ｐゴシック" pitchFamily="34" charset="-128"/>
                <a:cs typeface="Arial" charset="0"/>
              </a:rPr>
              <a:t>INSTABILITA’ DIAGNOSTICA</a:t>
            </a:r>
          </a:p>
          <a:p>
            <a:pPr eaLnBrk="1" hangingPunct="1">
              <a:buFontTx/>
              <a:buNone/>
            </a:pPr>
            <a:r>
              <a:rPr lang="it-IT" altLang="it-IT" sz="2800" dirty="0">
                <a:latin typeface="Arial" charset="0"/>
                <a:ea typeface="ＭＳ Ｐゴシック" pitchFamily="34" charset="-128"/>
                <a:cs typeface="Arial" charset="0"/>
              </a:rPr>
              <a:t>		- tra due osservatori</a:t>
            </a:r>
          </a:p>
          <a:p>
            <a:pPr eaLnBrk="1" hangingPunct="1">
              <a:buFontTx/>
              <a:buNone/>
            </a:pPr>
            <a:r>
              <a:rPr lang="it-IT" altLang="it-IT" sz="2800" dirty="0">
                <a:latin typeface="Arial" charset="0"/>
                <a:ea typeface="ＭＳ Ｐゴシック" pitchFamily="34" charset="-128"/>
                <a:cs typeface="Arial" charset="0"/>
              </a:rPr>
              <a:t>		- stabilità diagnostica temporale</a:t>
            </a:r>
          </a:p>
          <a:p>
            <a:pPr eaLnBrk="1" hangingPunct="1"/>
            <a:endParaRPr lang="it-IT" altLang="it-IT" sz="2800" dirty="0">
              <a:latin typeface="Arial" charset="0"/>
              <a:ea typeface="ＭＳ Ｐゴシック" pitchFamily="34" charset="-128"/>
              <a:cs typeface="Arial" charset="0"/>
            </a:endParaRPr>
          </a:p>
        </p:txBody>
      </p:sp>
    </p:spTree>
    <p:extLst>
      <p:ext uri="{BB962C8B-B14F-4D97-AF65-F5344CB8AC3E}">
        <p14:creationId xmlns:p14="http://schemas.microsoft.com/office/powerpoint/2010/main" val="373636349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lvl="2"/>
            <a:r>
              <a:rPr lang="it-IT" altLang="it-IT" sz="2000" dirty="0">
                <a:latin typeface="Arial" charset="0"/>
                <a:ea typeface="ＭＳ Ｐゴシック" pitchFamily="34" charset="-128"/>
                <a:cs typeface="Arial" charset="0"/>
              </a:rPr>
              <a:t>TROPPO AMPI e GENERICI o TALVOLTA RESTRITTIVI</a:t>
            </a:r>
          </a:p>
          <a:p>
            <a:pPr lvl="2"/>
            <a:r>
              <a:rPr lang="it-IT" altLang="it-IT" sz="2000" dirty="0">
                <a:latin typeface="Arial" charset="0"/>
                <a:ea typeface="ＭＳ Ｐゴシック" pitchFamily="34" charset="-128"/>
                <a:cs typeface="Arial" charset="0"/>
              </a:rPr>
              <a:t>POCHI DESCRITTORI, TERMINI troppo GENERICI</a:t>
            </a:r>
          </a:p>
          <a:p>
            <a:pPr lvl="2"/>
            <a:r>
              <a:rPr lang="it-IT" altLang="it-IT" sz="2000" dirty="0">
                <a:latin typeface="Arial" charset="0"/>
                <a:ea typeface="ＭＳ Ｐゴシック" pitchFamily="34" charset="-128"/>
                <a:cs typeface="Arial" charset="0"/>
              </a:rPr>
              <a:t>ASSENZA DIMENSIONI PSICOPATOLOGICHE (spettro)</a:t>
            </a:r>
          </a:p>
          <a:p>
            <a:pPr lvl="2"/>
            <a:r>
              <a:rPr lang="it-IT" altLang="it-IT" sz="2000" dirty="0">
                <a:latin typeface="Arial" charset="0"/>
                <a:ea typeface="ＭＳ Ｐゴシック" pitchFamily="34" charset="-128"/>
                <a:cs typeface="Arial" charset="0"/>
              </a:rPr>
              <a:t>PROBLEMI inerenti la risposta alla FARMACOTERAPIA anche sulla base di questo aspetto i disturbi ossessivo compulsivi ed i disturbi da stress sono stati tolti dai disturbi di ansia.</a:t>
            </a:r>
          </a:p>
          <a:p>
            <a:pPr lvl="2"/>
            <a:r>
              <a:rPr lang="it-IT" altLang="it-IT" sz="2000" dirty="0">
                <a:latin typeface="Arial" charset="0"/>
                <a:ea typeface="ＭＳ Ｐゴシック" pitchFamily="34" charset="-128"/>
                <a:cs typeface="Arial" charset="0"/>
              </a:rPr>
              <a:t>PROBLEMA DIAGNOSI NAS (non altrimenti specificati)</a:t>
            </a:r>
          </a:p>
          <a:p>
            <a:pPr lvl="2"/>
            <a:r>
              <a:rPr lang="it-IT" altLang="it-IT" sz="2000" dirty="0">
                <a:latin typeface="Arial" charset="0"/>
                <a:ea typeface="ＭＳ Ｐゴシック" pitchFamily="34" charset="-128"/>
                <a:cs typeface="Arial" charset="0"/>
              </a:rPr>
              <a:t>PROBLEMA delle patologie SOTTOSOGLIA</a:t>
            </a:r>
          </a:p>
          <a:p>
            <a:pPr lvl="2"/>
            <a:r>
              <a:rPr lang="it-IT" altLang="it-IT" sz="2000" dirty="0">
                <a:latin typeface="Arial" charset="0"/>
                <a:ea typeface="ＭＳ Ｐゴシック" pitchFamily="34" charset="-128"/>
                <a:cs typeface="Arial" charset="0"/>
              </a:rPr>
              <a:t>PROBLEMA emergente dai RISULTATI della GENETICA </a:t>
            </a:r>
          </a:p>
          <a:p>
            <a:pPr lvl="2"/>
            <a:r>
              <a:rPr lang="it-IT" altLang="it-IT" sz="2000" dirty="0">
                <a:latin typeface="Arial" charset="0"/>
                <a:ea typeface="ＭＳ Ｐゴシック" pitchFamily="34" charset="-128"/>
                <a:cs typeface="Arial" charset="0"/>
              </a:rPr>
              <a:t>COMORBILITA’ ovvero analisi di patologie che spesso compaiono associate</a:t>
            </a:r>
          </a:p>
          <a:p>
            <a:endParaRPr lang="it-IT" dirty="0"/>
          </a:p>
        </p:txBody>
      </p:sp>
      <p:sp>
        <p:nvSpPr>
          <p:cNvPr id="3" name="Titolo 2"/>
          <p:cNvSpPr>
            <a:spLocks noGrp="1"/>
          </p:cNvSpPr>
          <p:nvPr>
            <p:ph type="title"/>
          </p:nvPr>
        </p:nvSpPr>
        <p:spPr>
          <a:xfrm>
            <a:off x="457200" y="1285860"/>
            <a:ext cx="8258204" cy="270932"/>
          </a:xfrm>
        </p:spPr>
        <p:txBody>
          <a:bodyPr>
            <a:noAutofit/>
          </a:bodyPr>
          <a:lstStyle/>
          <a:p>
            <a:r>
              <a:rPr lang="it-IT" altLang="it-IT" sz="2400" dirty="0">
                <a:latin typeface="Arial" charset="0"/>
                <a:ea typeface="ＭＳ Ｐゴシック" pitchFamily="34" charset="-128"/>
                <a:cs typeface="Arial" charset="0"/>
              </a:rPr>
              <a:t>CRITICHE AI CRITERI DIAGNOSTICI DEL DSM-IV-TR</a:t>
            </a:r>
            <a:br>
              <a:rPr lang="it-IT" altLang="it-IT" sz="2400" dirty="0">
                <a:latin typeface="Arial" charset="0"/>
                <a:ea typeface="ＭＳ Ｐゴシック" pitchFamily="34" charset="-128"/>
                <a:cs typeface="Arial" charset="0"/>
              </a:rPr>
            </a:br>
            <a:endParaRPr lang="it-IT" sz="2400" dirty="0"/>
          </a:p>
        </p:txBody>
      </p:sp>
    </p:spTree>
    <p:extLst>
      <p:ext uri="{BB962C8B-B14F-4D97-AF65-F5344CB8AC3E}">
        <p14:creationId xmlns:p14="http://schemas.microsoft.com/office/powerpoint/2010/main" val="2939666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p:txBody>
          <a:bodyPr/>
          <a:lstStyle/>
          <a:p>
            <a:pPr eaLnBrk="1" hangingPunct="1"/>
            <a:r>
              <a:rPr lang="it-IT" altLang="it-IT">
                <a:latin typeface="Arial" charset="0"/>
                <a:ea typeface="ＭＳ Ｐゴシック" pitchFamily="34" charset="-128"/>
                <a:cs typeface="Arial" charset="0"/>
              </a:rPr>
              <a:t>DSM 5</a:t>
            </a:r>
          </a:p>
        </p:txBody>
      </p:sp>
      <p:sp>
        <p:nvSpPr>
          <p:cNvPr id="9219" name="Segnaposto contenuto 2"/>
          <p:cNvSpPr>
            <a:spLocks noGrp="1"/>
          </p:cNvSpPr>
          <p:nvPr>
            <p:ph idx="1"/>
          </p:nvPr>
        </p:nvSpPr>
        <p:spPr>
          <a:xfrm>
            <a:off x="179512" y="1844824"/>
            <a:ext cx="8686800" cy="5268912"/>
          </a:xfrm>
        </p:spPr>
        <p:txBody>
          <a:bodyPr/>
          <a:lstStyle/>
          <a:p>
            <a:pPr marL="0" indent="0" algn="just" eaLnBrk="1" hangingPunct="1">
              <a:buFontTx/>
              <a:buNone/>
            </a:pPr>
            <a:r>
              <a:rPr lang="it-IT" altLang="it-IT" sz="2000" dirty="0">
                <a:latin typeface="Arial" charset="0"/>
                <a:ea typeface="ＭＳ Ｐゴシック" pitchFamily="34" charset="-128"/>
                <a:cs typeface="Arial" charset="0"/>
              </a:rPr>
              <a:t>Il manuale, secondo gli intendimenti degli autori e dell'APA, è:</a:t>
            </a:r>
          </a:p>
          <a:p>
            <a:pPr marL="0" indent="0" algn="just" eaLnBrk="1" hangingPunct="1">
              <a:buFontTx/>
              <a:buNone/>
            </a:pPr>
            <a:endParaRPr lang="it-IT" altLang="it-IT" sz="2000" dirty="0">
              <a:latin typeface="Arial" charset="0"/>
              <a:ea typeface="ＭＳ Ｐゴシック" pitchFamily="34" charset="-128"/>
              <a:cs typeface="Arial" charset="0"/>
            </a:endParaRPr>
          </a:p>
          <a:p>
            <a:pPr marL="0" indent="0" algn="just" eaLnBrk="1" hangingPunct="1"/>
            <a:r>
              <a:rPr lang="it-IT" altLang="it-IT" sz="2000" b="1" dirty="0">
                <a:latin typeface="Arial" charset="0"/>
                <a:ea typeface="ＭＳ Ｐゴシック" pitchFamily="34" charset="-128"/>
                <a:cs typeface="Arial" charset="0"/>
              </a:rPr>
              <a:t>Nosografico</a:t>
            </a:r>
            <a:r>
              <a:rPr lang="it-IT" altLang="it-IT" sz="2000" dirty="0">
                <a:latin typeface="Arial" charset="0"/>
                <a:ea typeface="ＭＳ Ｐゴシック" pitchFamily="34" charset="-128"/>
                <a:cs typeface="Arial" charset="0"/>
              </a:rPr>
              <a:t>: i quadri sintomatologici sono descritti a prescindere dal vissuto del singolo, e sono valutati in base a casistiche frequenziali. </a:t>
            </a:r>
          </a:p>
          <a:p>
            <a:pPr marL="0" indent="0" algn="just" eaLnBrk="1" hangingPunct="1"/>
            <a:r>
              <a:rPr lang="it-IT" altLang="it-IT" sz="2000" b="1" dirty="0" err="1">
                <a:latin typeface="Arial" charset="0"/>
                <a:ea typeface="ＭＳ Ｐゴシック" pitchFamily="34" charset="-128"/>
                <a:cs typeface="Arial" charset="0"/>
              </a:rPr>
              <a:t>Ateorico</a:t>
            </a:r>
            <a:r>
              <a:rPr lang="it-IT" altLang="it-IT" sz="2000" dirty="0">
                <a:latin typeface="Arial" charset="0"/>
                <a:ea typeface="ＭＳ Ｐゴシック" pitchFamily="34" charset="-128"/>
                <a:cs typeface="Arial" charset="0"/>
              </a:rPr>
              <a:t>: non si basa su nessun tipo di approccio teorico, né comportamentista, né cognitivista, né psicoanalitico, ecc.</a:t>
            </a:r>
          </a:p>
          <a:p>
            <a:pPr marL="0" indent="0" algn="just" eaLnBrk="1" hangingPunct="1"/>
            <a:r>
              <a:rPr lang="it-IT" altLang="it-IT" sz="2000" b="1" dirty="0">
                <a:latin typeface="Arial" charset="0"/>
                <a:ea typeface="ＭＳ Ｐゴシック" pitchFamily="34" charset="-128"/>
                <a:cs typeface="Arial" charset="0"/>
              </a:rPr>
              <a:t>Assiale</a:t>
            </a:r>
            <a:r>
              <a:rPr lang="it-IT" altLang="it-IT" sz="2000" dirty="0">
                <a:latin typeface="Arial" charset="0"/>
                <a:ea typeface="ＭＳ Ｐゴシック" pitchFamily="34" charset="-128"/>
                <a:cs typeface="Arial" charset="0"/>
              </a:rPr>
              <a:t>: anche se in modo meno  rigido del DSM-IV-TR analizza i disturbi su 5 assi, al fine di semplificare e indicare una diagnosi standardizzata.</a:t>
            </a:r>
          </a:p>
          <a:p>
            <a:pPr marL="0" indent="0" algn="just" eaLnBrk="1" hangingPunct="1"/>
            <a:r>
              <a:rPr lang="it-IT" altLang="it-IT" sz="2000" b="1" dirty="0">
                <a:latin typeface="Arial" charset="0"/>
                <a:ea typeface="ＭＳ Ｐゴシック" pitchFamily="34" charset="-128"/>
                <a:cs typeface="Arial" charset="0"/>
              </a:rPr>
              <a:t>Su basi statistiche</a:t>
            </a:r>
            <a:r>
              <a:rPr lang="it-IT" altLang="it-IT" sz="2000" dirty="0">
                <a:latin typeface="Arial" charset="0"/>
                <a:ea typeface="ＭＳ Ｐゴシック" pitchFamily="34" charset="-128"/>
                <a:cs typeface="Arial" charset="0"/>
              </a:rPr>
              <a:t>: si rivolge ad esse in quanto il sintomo acquista valore come dato </a:t>
            </a:r>
            <a:r>
              <a:rPr lang="it-IT" altLang="it-IT" sz="2000">
                <a:latin typeface="Arial" charset="0"/>
                <a:ea typeface="ＭＳ Ｐゴシック" pitchFamily="34" charset="-128"/>
                <a:cs typeface="Arial" charset="0"/>
              </a:rPr>
              <a:t>statisticamente rilevante. </a:t>
            </a:r>
            <a:endParaRPr lang="it-IT" altLang="it-IT" sz="2000" dirty="0">
              <a:latin typeface="Arial" charset="0"/>
              <a:ea typeface="ＭＳ Ｐゴシック" pitchFamily="34" charset="-128"/>
              <a:cs typeface="Arial" charset="0"/>
            </a:endParaRPr>
          </a:p>
        </p:txBody>
      </p:sp>
    </p:spTree>
    <p:extLst>
      <p:ext uri="{BB962C8B-B14F-4D97-AF65-F5344CB8AC3E}">
        <p14:creationId xmlns:p14="http://schemas.microsoft.com/office/powerpoint/2010/main" val="361242044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1124744"/>
            <a:ext cx="8229600" cy="1143000"/>
          </a:xfrm>
        </p:spPr>
        <p:txBody>
          <a:bodyPr>
            <a:normAutofit fontScale="90000"/>
          </a:bodyPr>
          <a:lstStyle/>
          <a:p>
            <a:pPr eaLnBrk="1" hangingPunct="1">
              <a:defRPr/>
            </a:pPr>
            <a:r>
              <a:rPr lang="it-IT" sz="3600" dirty="0"/>
              <a:t>Alcuni aspetti quantitativi DSM-5</a:t>
            </a:r>
            <a:br>
              <a:rPr lang="it-IT" sz="3600" dirty="0"/>
            </a:br>
            <a:endParaRPr lang="it-IT" sz="3600" dirty="0"/>
          </a:p>
        </p:txBody>
      </p:sp>
      <p:sp>
        <p:nvSpPr>
          <p:cNvPr id="10243" name="Segnaposto contenuto 2"/>
          <p:cNvSpPr>
            <a:spLocks noGrp="1"/>
          </p:cNvSpPr>
          <p:nvPr>
            <p:ph idx="1"/>
          </p:nvPr>
        </p:nvSpPr>
        <p:spPr>
          <a:xfrm>
            <a:off x="457200" y="2204864"/>
            <a:ext cx="8229600" cy="3921299"/>
          </a:xfrm>
        </p:spPr>
        <p:txBody>
          <a:bodyPr/>
          <a:lstStyle/>
          <a:p>
            <a:pPr eaLnBrk="1" hangingPunct="1">
              <a:lnSpc>
                <a:spcPct val="80000"/>
              </a:lnSpc>
            </a:pPr>
            <a:r>
              <a:rPr lang="it-IT" altLang="it-IT" sz="2000" dirty="0"/>
              <a:t>Il DSM1 descriveva 106 malattie mentali in 106 pagine. </a:t>
            </a:r>
          </a:p>
          <a:p>
            <a:pPr eaLnBrk="1" hangingPunct="1">
              <a:lnSpc>
                <a:spcPct val="80000"/>
              </a:lnSpc>
            </a:pPr>
            <a:r>
              <a:rPr lang="it-IT" altLang="it-IT" sz="2000" dirty="0"/>
              <a:t>Il DSM-IV-TR descriveva 296 patologie in 886 pagine. </a:t>
            </a:r>
          </a:p>
          <a:p>
            <a:pPr algn="just" eaLnBrk="1" hangingPunct="1">
              <a:buFontTx/>
              <a:buNone/>
            </a:pPr>
            <a:r>
              <a:rPr lang="it-IT" altLang="it-IT" sz="2000" dirty="0">
                <a:latin typeface="Arial" charset="0"/>
                <a:ea typeface="ＭＳ Ｐゴシック" pitchFamily="34" charset="-128"/>
                <a:cs typeface="Arial" charset="0"/>
              </a:rPr>
              <a:t>Il DSM-5 raccoglie attualmente più di </a:t>
            </a:r>
            <a:r>
              <a:rPr lang="it-IT" altLang="it-IT" sz="2000" b="1" dirty="0">
                <a:latin typeface="Arial" charset="0"/>
                <a:ea typeface="ＭＳ Ｐゴシック" pitchFamily="34" charset="-128"/>
                <a:cs typeface="Arial" charset="0"/>
              </a:rPr>
              <a:t>370 disturbi mentali</a:t>
            </a:r>
            <a:r>
              <a:rPr lang="it-IT" altLang="it-IT" sz="2000" dirty="0">
                <a:latin typeface="Arial" charset="0"/>
                <a:ea typeface="ＭＳ Ｐゴシック" pitchFamily="34" charset="-128"/>
                <a:cs typeface="Arial" charset="0"/>
              </a:rPr>
              <a:t>, in 1000 pagine.</a:t>
            </a:r>
          </a:p>
          <a:p>
            <a:pPr algn="just" eaLnBrk="1" hangingPunct="1">
              <a:buFontTx/>
              <a:buNone/>
            </a:pPr>
            <a:endParaRPr lang="it-IT" altLang="it-IT" sz="2000" dirty="0">
              <a:latin typeface="Arial" charset="0"/>
              <a:ea typeface="ＭＳ Ｐゴシック" pitchFamily="34" charset="-128"/>
              <a:cs typeface="Arial" charset="0"/>
            </a:endParaRPr>
          </a:p>
          <a:p>
            <a:pPr algn="just" eaLnBrk="1" hangingPunct="1">
              <a:buFontTx/>
              <a:buNone/>
            </a:pPr>
            <a:r>
              <a:rPr lang="it-IT" altLang="it-IT" sz="2000" dirty="0">
                <a:latin typeface="Arial" charset="0"/>
                <a:ea typeface="ＭＳ Ｐゴシック" pitchFamily="34" charset="-128"/>
                <a:cs typeface="Arial" charset="0"/>
              </a:rPr>
              <a:t>Il proliferare delle diagnosi è legato al gran numero di sottotipi e di specificazioni, sta comunque rendendo particolarmente complesso il riferimento diagnostico. </a:t>
            </a:r>
          </a:p>
          <a:p>
            <a:pPr algn="just" eaLnBrk="1" hangingPunct="1">
              <a:buFontTx/>
              <a:buNone/>
            </a:pPr>
            <a:r>
              <a:rPr lang="it-IT" altLang="it-IT" sz="2000" dirty="0">
                <a:latin typeface="Arial" charset="0"/>
                <a:ea typeface="ＭＳ Ｐゴシック" pitchFamily="34" charset="-128"/>
                <a:cs typeface="Arial" charset="0"/>
              </a:rPr>
              <a:t>I disturbi sono descritti in base alla prevalenza di determinati sintomi (per lo più quelli osservabili nel </a:t>
            </a:r>
            <a:r>
              <a:rPr lang="it-IT" altLang="it-IT" sz="2000" u="sng" dirty="0">
                <a:latin typeface="Arial" charset="0"/>
                <a:ea typeface="ＭＳ Ｐゴシック" pitchFamily="34" charset="-128"/>
                <a:cs typeface="Arial" charset="0"/>
              </a:rPr>
              <a:t>comportamento </a:t>
            </a:r>
            <a:r>
              <a:rPr lang="it-IT" altLang="it-IT" sz="2000" dirty="0">
                <a:latin typeface="Arial" charset="0"/>
                <a:ea typeface="ＭＳ Ｐゴシック" pitchFamily="34" charset="-128"/>
                <a:cs typeface="Arial" charset="0"/>
              </a:rPr>
              <a:t>dell'individuo, ma non mancano riferimenti alla struttura dell'Io e della personalità). </a:t>
            </a:r>
          </a:p>
          <a:p>
            <a:pPr eaLnBrk="1" hangingPunct="1">
              <a:lnSpc>
                <a:spcPct val="80000"/>
              </a:lnSpc>
            </a:pPr>
            <a:endParaRPr lang="it-IT" altLang="it-IT" sz="2700" dirty="0"/>
          </a:p>
          <a:p>
            <a:pPr eaLnBrk="1" hangingPunct="1">
              <a:lnSpc>
                <a:spcPct val="80000"/>
              </a:lnSpc>
            </a:pPr>
            <a:endParaRPr lang="it-IT" altLang="it-IT" sz="2700" dirty="0"/>
          </a:p>
        </p:txBody>
      </p:sp>
    </p:spTree>
    <p:extLst>
      <p:ext uri="{BB962C8B-B14F-4D97-AF65-F5344CB8AC3E}">
        <p14:creationId xmlns:p14="http://schemas.microsoft.com/office/powerpoint/2010/main" val="21267865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1070</TotalTime>
  <Words>3324</Words>
  <Application>Microsoft Office PowerPoint</Application>
  <PresentationFormat>Presentazione su schermo (4:3)</PresentationFormat>
  <Paragraphs>224</Paragraphs>
  <Slides>57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57</vt:i4>
      </vt:variant>
    </vt:vector>
  </HeadingPairs>
  <TitlesOfParts>
    <vt:vector size="62" baseType="lpstr">
      <vt:lpstr>ＭＳ Ｐゴシック</vt:lpstr>
      <vt:lpstr>Arial</vt:lpstr>
      <vt:lpstr>Calibri</vt:lpstr>
      <vt:lpstr>Tahoma</vt:lpstr>
      <vt:lpstr>Tema di Office</vt:lpstr>
      <vt:lpstr>DSM-5 differenze rispetto  DSM-IV TR  </vt:lpstr>
      <vt:lpstr>DSM 5</vt:lpstr>
      <vt:lpstr>Presentazione standard di PowerPoint</vt:lpstr>
      <vt:lpstr>DSM-5 (non DSM-V)</vt:lpstr>
      <vt:lpstr>Presentazione standard di PowerPoint</vt:lpstr>
      <vt:lpstr>DSM IV CRITICHE</vt:lpstr>
      <vt:lpstr>CRITICHE AI CRITERI DIAGNOSTICI DEL DSM-IV-TR </vt:lpstr>
      <vt:lpstr>DSM 5</vt:lpstr>
      <vt:lpstr>Alcuni aspetti quantitativi DSM-5 </vt:lpstr>
      <vt:lpstr>I diversi sistemi di classificazione</vt:lpstr>
      <vt:lpstr>I diversi sistemi di classificazione</vt:lpstr>
      <vt:lpstr>Presentazione standard di PowerPoint</vt:lpstr>
      <vt:lpstr>Presentazione standard di PowerPoint</vt:lpstr>
      <vt:lpstr>Presentazione standard di PowerPoint</vt:lpstr>
      <vt:lpstr>DSM STRUTTURA, parziale superamento sistema multiassiale</vt:lpstr>
      <vt:lpstr>Presentazione standard di PowerPoint</vt:lpstr>
      <vt:lpstr>Disturbi dello sviluppo neurologico</vt:lpstr>
      <vt:lpstr>Disturbi dello spettro autistico</vt:lpstr>
      <vt:lpstr>Disturbo da deficit di attenzione /iperattività </vt:lpstr>
      <vt:lpstr>Disturbi specifici dell’apprendimento</vt:lpstr>
      <vt:lpstr>Disturbi del movimento</vt:lpstr>
      <vt:lpstr>Spettro della Schizofrenia ed altri disturbi psicotici </vt:lpstr>
      <vt:lpstr>DISTURBO BIPOLARE </vt:lpstr>
      <vt:lpstr>Disturbo depressivo</vt:lpstr>
      <vt:lpstr>Disturbi di ansia</vt:lpstr>
      <vt:lpstr>Disturbo ossessivo compulsivo e disturbi correlati</vt:lpstr>
      <vt:lpstr>Spettro ossessivo-compulsivo</vt:lpstr>
      <vt:lpstr>Disturbi da trauma e da stress</vt:lpstr>
      <vt:lpstr>Disturbi dissociativi</vt:lpstr>
      <vt:lpstr>Sintomi somatici e disturbi correlati </vt:lpstr>
      <vt:lpstr>Disturbi della alimentazione e della nutrizione</vt:lpstr>
      <vt:lpstr>Disturbi della evacuazione</vt:lpstr>
      <vt:lpstr>Disfunzioni sessuali</vt:lpstr>
      <vt:lpstr>Disforia di genere</vt:lpstr>
      <vt:lpstr>Disturbi dirompenti, da discontrollo degli impulsi e della condotta</vt:lpstr>
      <vt:lpstr>Presentazione standard di PowerPoint</vt:lpstr>
      <vt:lpstr>DISTURBI DI DIPENDENZA</vt:lpstr>
      <vt:lpstr>Dipendenze comportamentali</vt:lpstr>
      <vt:lpstr>Presentazione standard di PowerPoint</vt:lpstr>
      <vt:lpstr>Disturbi neurocognitivi</vt:lpstr>
      <vt:lpstr>Parafilie</vt:lpstr>
      <vt:lpstr>Disturbi di personalità</vt:lpstr>
      <vt:lpstr>DEFINIZIONE DSM-IV-TR</vt:lpstr>
      <vt:lpstr> strani o eccentrici </vt:lpstr>
      <vt:lpstr>amplificativi, emotivi o imprevedibili </vt:lpstr>
      <vt:lpstr>ansiosi o paurosi.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DSM-5</dc:title>
  <dc:creator>francesco</dc:creator>
  <cp:lastModifiedBy>FRANCESCO ROVETTO</cp:lastModifiedBy>
  <cp:revision>8</cp:revision>
  <dcterms:created xsi:type="dcterms:W3CDTF">2013-09-23T09:19:30Z</dcterms:created>
  <dcterms:modified xsi:type="dcterms:W3CDTF">2020-03-01T16:08:46Z</dcterms:modified>
</cp:coreProperties>
</file>